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6" r:id="rId2"/>
    <p:sldId id="514" r:id="rId3"/>
    <p:sldId id="511" r:id="rId4"/>
    <p:sldId id="499" r:id="rId5"/>
    <p:sldId id="385" r:id="rId6"/>
    <p:sldId id="357" r:id="rId7"/>
    <p:sldId id="355" r:id="rId8"/>
    <p:sldId id="365" r:id="rId9"/>
    <p:sldId id="366" r:id="rId10"/>
    <p:sldId id="367" r:id="rId11"/>
    <p:sldId id="368" r:id="rId12"/>
    <p:sldId id="369" r:id="rId13"/>
    <p:sldId id="370" r:id="rId14"/>
    <p:sldId id="371" r:id="rId15"/>
    <p:sldId id="372" r:id="rId16"/>
    <p:sldId id="373" r:id="rId17"/>
    <p:sldId id="374" r:id="rId18"/>
    <p:sldId id="375" r:id="rId19"/>
    <p:sldId id="500" r:id="rId20"/>
    <p:sldId id="498" r:id="rId21"/>
    <p:sldId id="501" r:id="rId22"/>
    <p:sldId id="502" r:id="rId23"/>
    <p:sldId id="504" r:id="rId24"/>
    <p:sldId id="505" r:id="rId25"/>
    <p:sldId id="506" r:id="rId26"/>
    <p:sldId id="470" r:id="rId27"/>
    <p:sldId id="471" r:id="rId28"/>
    <p:sldId id="472" r:id="rId29"/>
    <p:sldId id="473" r:id="rId30"/>
    <p:sldId id="474" r:id="rId31"/>
    <p:sldId id="475" r:id="rId32"/>
    <p:sldId id="476" r:id="rId33"/>
    <p:sldId id="477" r:id="rId34"/>
    <p:sldId id="478" r:id="rId35"/>
    <p:sldId id="479" r:id="rId36"/>
    <p:sldId id="480" r:id="rId37"/>
    <p:sldId id="481" r:id="rId38"/>
    <p:sldId id="482" r:id="rId39"/>
    <p:sldId id="483" r:id="rId40"/>
    <p:sldId id="484" r:id="rId41"/>
    <p:sldId id="485" r:id="rId42"/>
    <p:sldId id="290" r:id="rId43"/>
    <p:sldId id="513" r:id="rId44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6699FF"/>
    <a:srgbClr val="00007A"/>
    <a:srgbClr val="0000CC"/>
    <a:srgbClr val="0000FF"/>
    <a:srgbClr val="00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52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A40DAE-BE35-45F8-9674-2DF23F4D8D5F}" type="datetimeFigureOut">
              <a:rPr lang="ro-RO" smtClean="0"/>
              <a:t>27.04.2018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8B08-2F28-422B-9FC1-457F65C9A5F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00020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8B08-2F28-422B-9FC1-457F65C9A5FD}" type="slidenum">
              <a:rPr lang="ro-RO" smtClean="0"/>
              <a:t>1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551934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8B08-2F28-422B-9FC1-457F65C9A5FD}" type="slidenum">
              <a:rPr lang="ro-RO" smtClean="0"/>
              <a:t>10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097219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8B08-2F28-422B-9FC1-457F65C9A5FD}" type="slidenum">
              <a:rPr lang="ro-RO" smtClean="0"/>
              <a:t>11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3642774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8B08-2F28-422B-9FC1-457F65C9A5FD}" type="slidenum">
              <a:rPr lang="ro-RO" smtClean="0"/>
              <a:t>12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508685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8B08-2F28-422B-9FC1-457F65C9A5FD}" type="slidenum">
              <a:rPr lang="ro-RO" smtClean="0"/>
              <a:t>13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600724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8B08-2F28-422B-9FC1-457F65C9A5FD}" type="slidenum">
              <a:rPr lang="ro-RO" smtClean="0"/>
              <a:t>14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246441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8B08-2F28-422B-9FC1-457F65C9A5FD}" type="slidenum">
              <a:rPr lang="ro-RO" smtClean="0"/>
              <a:t>15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625709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8B08-2F28-422B-9FC1-457F65C9A5FD}" type="slidenum">
              <a:rPr lang="ro-RO" smtClean="0"/>
              <a:t>16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942137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8B08-2F28-422B-9FC1-457F65C9A5FD}" type="slidenum">
              <a:rPr lang="ro-RO" smtClean="0"/>
              <a:t>17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4541190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8B08-2F28-422B-9FC1-457F65C9A5FD}" type="slidenum">
              <a:rPr lang="ro-RO" smtClean="0"/>
              <a:t>18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251135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8B08-2F28-422B-9FC1-457F65C9A5FD}" type="slidenum">
              <a:rPr lang="ro-RO" smtClean="0"/>
              <a:t>19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98723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8B08-2F28-422B-9FC1-457F65C9A5FD}" type="slidenum">
              <a:rPr lang="ro-RO" smtClean="0"/>
              <a:t>2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147742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8B08-2F28-422B-9FC1-457F65C9A5FD}" type="slidenum">
              <a:rPr lang="ro-RO" smtClean="0"/>
              <a:t>20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390068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8B08-2F28-422B-9FC1-457F65C9A5FD}" type="slidenum">
              <a:rPr lang="ro-RO" smtClean="0"/>
              <a:t>21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2626193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8B08-2F28-422B-9FC1-457F65C9A5FD}" type="slidenum">
              <a:rPr lang="ro-RO" smtClean="0"/>
              <a:t>22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4079046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8B08-2F28-422B-9FC1-457F65C9A5FD}" type="slidenum">
              <a:rPr lang="ro-RO" smtClean="0"/>
              <a:t>23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115604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8B08-2F28-422B-9FC1-457F65C9A5FD}" type="slidenum">
              <a:rPr lang="ro-RO" smtClean="0"/>
              <a:t>24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4985446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8B08-2F28-422B-9FC1-457F65C9A5FD}" type="slidenum">
              <a:rPr lang="ro-RO" smtClean="0"/>
              <a:t>25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2316126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8B08-2F28-422B-9FC1-457F65C9A5FD}" type="slidenum">
              <a:rPr lang="ro-RO" smtClean="0"/>
              <a:t>26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65332294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8B08-2F28-422B-9FC1-457F65C9A5FD}" type="slidenum">
              <a:rPr lang="ro-RO" smtClean="0"/>
              <a:t>27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7684844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8B08-2F28-422B-9FC1-457F65C9A5FD}" type="slidenum">
              <a:rPr lang="ro-RO" smtClean="0"/>
              <a:t>28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5201098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8B08-2F28-422B-9FC1-457F65C9A5FD}" type="slidenum">
              <a:rPr lang="ro-RO" smtClean="0"/>
              <a:t>29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914705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8B08-2F28-422B-9FC1-457F65C9A5FD}" type="slidenum">
              <a:rPr lang="ro-RO" smtClean="0"/>
              <a:t>3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6149571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8B08-2F28-422B-9FC1-457F65C9A5FD}" type="slidenum">
              <a:rPr lang="ro-RO" smtClean="0"/>
              <a:t>30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5870024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8B08-2F28-422B-9FC1-457F65C9A5FD}" type="slidenum">
              <a:rPr lang="ro-RO" smtClean="0"/>
              <a:t>31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743176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8B08-2F28-422B-9FC1-457F65C9A5FD}" type="slidenum">
              <a:rPr lang="ro-RO" smtClean="0"/>
              <a:t>32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7291269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8B08-2F28-422B-9FC1-457F65C9A5FD}" type="slidenum">
              <a:rPr lang="ro-RO" smtClean="0"/>
              <a:t>33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7054943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8B08-2F28-422B-9FC1-457F65C9A5FD}" type="slidenum">
              <a:rPr lang="ro-RO" smtClean="0"/>
              <a:t>34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9076777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8B08-2F28-422B-9FC1-457F65C9A5FD}" type="slidenum">
              <a:rPr lang="ro-RO" smtClean="0"/>
              <a:t>35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443952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8B08-2F28-422B-9FC1-457F65C9A5FD}" type="slidenum">
              <a:rPr lang="ro-RO" smtClean="0"/>
              <a:t>36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4549440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8B08-2F28-422B-9FC1-457F65C9A5FD}" type="slidenum">
              <a:rPr lang="ro-RO" smtClean="0"/>
              <a:t>37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1881079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8B08-2F28-422B-9FC1-457F65C9A5FD}" type="slidenum">
              <a:rPr lang="ro-RO" smtClean="0"/>
              <a:t>38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7922029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8B08-2F28-422B-9FC1-457F65C9A5FD}" type="slidenum">
              <a:rPr lang="ro-RO" smtClean="0"/>
              <a:t>39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75963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8B08-2F28-422B-9FC1-457F65C9A5FD}" type="slidenum">
              <a:rPr lang="ro-RO" smtClean="0"/>
              <a:t>4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9041516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8B08-2F28-422B-9FC1-457F65C9A5FD}" type="slidenum">
              <a:rPr lang="ro-RO" smtClean="0"/>
              <a:t>40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2570376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8B08-2F28-422B-9FC1-457F65C9A5FD}" type="slidenum">
              <a:rPr lang="ro-RO" smtClean="0"/>
              <a:t>41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2398935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8B08-2F28-422B-9FC1-457F65C9A5FD}" type="slidenum">
              <a:rPr lang="ro-RO" smtClean="0"/>
              <a:t>42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3848481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8B08-2F28-422B-9FC1-457F65C9A5FD}" type="slidenum">
              <a:rPr lang="ro-RO" smtClean="0"/>
              <a:t>43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684177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8B08-2F28-422B-9FC1-457F65C9A5FD}" type="slidenum">
              <a:rPr lang="ro-RO" smtClean="0"/>
              <a:t>5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23716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>
            <a:extLst>
              <a:ext uri="{FF2B5EF4-FFF2-40B4-BE49-F238E27FC236}">
                <a16:creationId xmlns:a16="http://schemas.microsoft.com/office/drawing/2014/main" id="{A516C9B8-28E2-4767-B7B4-700BA0C497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24978F9-729F-4F8C-A263-B5527C458A9E}" type="slidenum">
              <a:rPr lang="en-US" altLang="ro-RO">
                <a:solidFill>
                  <a:srgbClr val="000000"/>
                </a:solidFill>
                <a:ea typeface="ＭＳ Ｐゴシック" panose="020B0600070205080204" pitchFamily="34" charset="-128"/>
              </a:rPr>
              <a:pPr/>
              <a:t>6</a:t>
            </a:fld>
            <a:endParaRPr lang="en-US" altLang="ro-RO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0835" name="Rectangle 1">
            <a:extLst>
              <a:ext uri="{FF2B5EF4-FFF2-40B4-BE49-F238E27FC236}">
                <a16:creationId xmlns:a16="http://schemas.microsoft.com/office/drawing/2014/main" id="{E033C093-2CD5-42EF-9CF8-F3BB8C59B4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44538"/>
            <a:ext cx="4960938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6" name="Rectangle 2">
            <a:extLst>
              <a:ext uri="{FF2B5EF4-FFF2-40B4-BE49-F238E27FC236}">
                <a16:creationId xmlns:a16="http://schemas.microsoft.com/office/drawing/2014/main" id="{67BCE018-4779-440D-92E3-88755A3A83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79768" y="4715153"/>
            <a:ext cx="5436567" cy="446871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o-RO" altLang="ro-RO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0761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>
            <a:extLst>
              <a:ext uri="{FF2B5EF4-FFF2-40B4-BE49-F238E27FC236}">
                <a16:creationId xmlns:a16="http://schemas.microsoft.com/office/drawing/2014/main" id="{88A85421-E8B5-455C-A76F-54E3AD69F79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9811" name="Notes Placeholder 2">
            <a:extLst>
              <a:ext uri="{FF2B5EF4-FFF2-40B4-BE49-F238E27FC236}">
                <a16:creationId xmlns:a16="http://schemas.microsoft.com/office/drawing/2014/main" id="{A3B80F0E-9271-453F-920A-4E6CBD26CD7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ro-RO"/>
          </a:p>
        </p:txBody>
      </p:sp>
      <p:sp>
        <p:nvSpPr>
          <p:cNvPr id="119812" name="Slide Number Placeholder 3">
            <a:extLst>
              <a:ext uri="{FF2B5EF4-FFF2-40B4-BE49-F238E27FC236}">
                <a16:creationId xmlns:a16="http://schemas.microsoft.com/office/drawing/2014/main" id="{3B654660-A140-4DFE-84B5-4B74875F61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521ACD9-1198-4C88-9430-0DC050480E34}" type="slidenum">
              <a:rPr lang="ro-RO" altLang="ro-RO">
                <a:latin typeface="Calibri" panose="020F0502020204030204" pitchFamily="34" charset="0"/>
              </a:rPr>
              <a:pPr/>
              <a:t>7</a:t>
            </a:fld>
            <a:endParaRPr lang="ro-RO" altLang="ro-RO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4538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8B08-2F28-422B-9FC1-457F65C9A5FD}" type="slidenum">
              <a:rPr lang="ro-RO" smtClean="0"/>
              <a:t>8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234797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id="{639C4183-012C-4AB8-A63A-053210CF3F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9825" y="968375"/>
            <a:ext cx="4654550" cy="34925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B5C6FDD7-7AE6-4823-A244-9981CCBCE6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291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BD4A9E-FD34-442B-9251-1D3CD66DAB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C75BE2-D9BD-4564-82B2-F22DD2B8FC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DB856C-7474-475C-85A5-4D00101D13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6850328-E8B0-4129-BDE0-2F877A417A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930D4FA-0C40-408A-B505-2013D2793D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035D6CE-CCBA-4942-ADCF-03E7D3FE4D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03A5D9-646A-4E33-8F14-2BA178D1CB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C5A0C3-2832-46DC-A784-0374A2E56F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30FAA3-961F-44F9-AA12-74EC986762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5012AC-DAD4-4A33-B102-B0ED5A5D87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758FD4-70C2-4234-872A-A9553F0439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156431-3B5D-4715-B020-ABCEA160F7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E59DBC-4A98-4E19-83D3-B97AEC73AC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3913CA-4377-4BC6-A9C6-D1748AC1B3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38F59C4-666E-45BC-BE8C-3F9624961A9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836712"/>
            <a:ext cx="8856984" cy="4725144"/>
          </a:xfrm>
        </p:spPr>
        <p:txBody>
          <a:bodyPr/>
          <a:lstStyle/>
          <a:p>
            <a:br>
              <a:rPr lang="en-US" sz="2800" b="1" dirty="0">
                <a:solidFill>
                  <a:srgbClr val="FFFF00"/>
                </a:solidFill>
              </a:rPr>
            </a:br>
            <a:br>
              <a:rPr lang="en-US" sz="2800" b="1" dirty="0">
                <a:solidFill>
                  <a:srgbClr val="FFFF00"/>
                </a:solidFill>
              </a:rPr>
            </a:br>
            <a:r>
              <a:rPr lang="en-US" sz="3600" b="1" dirty="0">
                <a:solidFill>
                  <a:srgbClr val="FFFF00"/>
                </a:solidFill>
              </a:rPr>
              <a:t>TRANSPLANTUL </a:t>
            </a:r>
            <a:r>
              <a:rPr lang="ro-RO" sz="3600" b="1" dirty="0">
                <a:solidFill>
                  <a:srgbClr val="FFFF00"/>
                </a:solidFill>
              </a:rPr>
              <a:t>ALLOGENEIC </a:t>
            </a:r>
            <a:r>
              <a:rPr lang="en-US" sz="3600" b="1" dirty="0">
                <a:solidFill>
                  <a:srgbClr val="FFFF00"/>
                </a:solidFill>
              </a:rPr>
              <a:t>DE C</a:t>
            </a:r>
            <a:r>
              <a:rPr lang="ro-RO" sz="3600" b="1" dirty="0">
                <a:solidFill>
                  <a:srgbClr val="FFFF00"/>
                </a:solidFill>
              </a:rPr>
              <a:t>ELULE STE</a:t>
            </a:r>
            <a:r>
              <a:rPr lang="en-US" sz="3600" b="1" dirty="0">
                <a:solidFill>
                  <a:srgbClr val="FFFF00"/>
                </a:solidFill>
              </a:rPr>
              <a:t>M HEMATOPOIETICE</a:t>
            </a:r>
            <a:r>
              <a:rPr lang="ro-RO" sz="3600" b="1" dirty="0">
                <a:solidFill>
                  <a:srgbClr val="FFFF00"/>
                </a:solidFill>
              </a:rPr>
              <a:t>: </a:t>
            </a:r>
            <a:br>
              <a:rPr lang="ro-RO" sz="3600" b="1" dirty="0">
                <a:solidFill>
                  <a:srgbClr val="FFFF00"/>
                </a:solidFill>
              </a:rPr>
            </a:br>
            <a:r>
              <a:rPr lang="ro-RO" sz="3600" b="1" dirty="0">
                <a:solidFill>
                  <a:srgbClr val="FFFF00"/>
                </a:solidFill>
              </a:rPr>
              <a:t>ALEGEREA DONATORULUI NEÎNRUDIT</a:t>
            </a:r>
            <a:br>
              <a:rPr lang="en-US" sz="3600" b="1" dirty="0">
                <a:solidFill>
                  <a:srgbClr val="FFFF00"/>
                </a:solidFill>
              </a:rPr>
            </a:br>
            <a:br>
              <a:rPr lang="en-US" sz="2800" b="1" dirty="0">
                <a:solidFill>
                  <a:srgbClr val="FFFF00"/>
                </a:solidFill>
              </a:rPr>
            </a:br>
            <a:r>
              <a:rPr lang="en-US" sz="2800" b="1" dirty="0">
                <a:solidFill>
                  <a:srgbClr val="FFFF00"/>
                </a:solidFill>
              </a:rPr>
              <a:t>PROF. DR. DAN COLIŢĂ</a:t>
            </a:r>
            <a:br>
              <a:rPr lang="en-US" sz="2800" b="1" dirty="0">
                <a:solidFill>
                  <a:srgbClr val="FFFF00"/>
                </a:solidFill>
              </a:rPr>
            </a:br>
            <a:br>
              <a:rPr lang="en-US" sz="2800" b="1" dirty="0">
                <a:solidFill>
                  <a:srgbClr val="FFFF00"/>
                </a:solidFill>
              </a:rPr>
            </a:br>
            <a:r>
              <a:rPr lang="ro-RO" sz="2800" b="1" dirty="0">
                <a:solidFill>
                  <a:srgbClr val="FFFF00"/>
                </a:solidFill>
              </a:rPr>
              <a:t>BUCUREȘTI </a:t>
            </a:r>
            <a:r>
              <a:rPr lang="en-US" sz="2800" b="1" dirty="0">
                <a:solidFill>
                  <a:srgbClr val="FFFF00"/>
                </a:solidFill>
              </a:rPr>
              <a:t>201</a:t>
            </a:r>
            <a:r>
              <a:rPr lang="ro-RO" sz="2800" b="1" dirty="0">
                <a:solidFill>
                  <a:srgbClr val="FFFF00"/>
                </a:solidFill>
              </a:rPr>
              <a:t>8</a:t>
            </a:r>
            <a:br>
              <a:rPr lang="en-US" sz="4000" b="1" dirty="0">
                <a:solidFill>
                  <a:srgbClr val="FFFF00"/>
                </a:solidFill>
              </a:rPr>
            </a:br>
            <a:endParaRPr lang="en-US" sz="4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>
            <a:extLst>
              <a:ext uri="{FF2B5EF4-FFF2-40B4-BE49-F238E27FC236}">
                <a16:creationId xmlns:a16="http://schemas.microsoft.com/office/drawing/2014/main" id="{E50ECADC-0E8B-494D-9A97-F33F1A5F8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1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CONTRAINDICATII CARDIOVASCULARE</a:t>
            </a:r>
          </a:p>
        </p:txBody>
      </p:sp>
      <p:sp>
        <p:nvSpPr>
          <p:cNvPr id="56323" name="Content Placeholder 2">
            <a:extLst>
              <a:ext uri="{FF2B5EF4-FFF2-40B4-BE49-F238E27FC236}">
                <a16:creationId xmlns:a16="http://schemas.microsoft.com/office/drawing/2014/main" id="{52D72B85-21FC-404D-AAF5-F7087DF144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cardiopatii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congenitale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neoperate</a:t>
            </a:r>
            <a:endParaRPr lang="en-US" altLang="en-US" sz="28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afectiuni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severe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actuale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sau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in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antecedente</a:t>
            </a:r>
            <a:endParaRPr lang="en-US" altLang="en-US" sz="28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tulburarile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de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ritm</a:t>
            </a:r>
            <a:endParaRPr lang="en-US" altLang="en-US" sz="28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crizele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de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angor</a:t>
            </a:r>
            <a:endParaRPr lang="en-US" altLang="en-US" sz="28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antecedente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cu infarct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miocardic</a:t>
            </a:r>
            <a:endParaRPr lang="en-US" altLang="en-US" sz="28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endocardite</a:t>
            </a:r>
            <a:endParaRPr lang="en-US" altLang="en-US" sz="28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arterite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,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flebite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,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tromboze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,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embolii</a:t>
            </a:r>
            <a:endParaRPr lang="en-US" altLang="en-US" sz="28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accidentul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vascular cerebral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hipertensiune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arteriala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severa</a:t>
            </a:r>
            <a:endParaRPr lang="en-US" altLang="en-US" sz="28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9324044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>
            <a:extLst>
              <a:ext uri="{FF2B5EF4-FFF2-40B4-BE49-F238E27FC236}">
                <a16:creationId xmlns:a16="http://schemas.microsoft.com/office/drawing/2014/main" id="{654229F7-55C6-437B-9611-FFFBAA22E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1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CONTRAINDICATII</a:t>
            </a:r>
            <a:r>
              <a:rPr lang="ro-RO" altLang="en-US" sz="3200" b="1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– AFECȚIUNI ALE </a:t>
            </a:r>
            <a:r>
              <a:rPr lang="en-US" altLang="en-US" sz="3200" b="1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SISTEMULUI NERVOS</a:t>
            </a:r>
          </a:p>
        </p:txBody>
      </p:sp>
      <p:sp>
        <p:nvSpPr>
          <p:cNvPr id="57347" name="Content Placeholder 2">
            <a:extLst>
              <a:ext uri="{FF2B5EF4-FFF2-40B4-BE49-F238E27FC236}">
                <a16:creationId xmlns:a16="http://schemas.microsoft.com/office/drawing/2014/main" id="{B4415DAB-3B0B-464C-91A0-CD371108A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z="24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toxicomania,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etilismul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cronic</a:t>
            </a:r>
            <a:endParaRPr lang="en-US" altLang="en-US" sz="28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traumatisme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craniene</a:t>
            </a:r>
            <a:endParaRPr lang="en-US" altLang="en-US" sz="28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sechele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de accident vascular cerebral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boala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Parkinson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epilepsia</a:t>
            </a:r>
            <a:endParaRPr lang="en-US" altLang="en-US" sz="28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miastenia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,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scleroza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in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placi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,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pareze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,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encefalopatii</a:t>
            </a:r>
            <a:endParaRPr lang="en-US" altLang="en-US" sz="28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schizofrenia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,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depresia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,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tulburari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bipolare</a:t>
            </a:r>
            <a:endParaRPr lang="en-US" altLang="en-US" sz="28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4327027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>
            <a:extLst>
              <a:ext uri="{FF2B5EF4-FFF2-40B4-BE49-F238E27FC236}">
                <a16:creationId xmlns:a16="http://schemas.microsoft.com/office/drawing/2014/main" id="{AB7A0B8D-3C73-4105-8F13-33234519E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/>
          <a:lstStyle/>
          <a:p>
            <a:r>
              <a:rPr lang="en-US" altLang="en-US" sz="3200" b="1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CONTRAINDICATII GASTROINTESTINALE</a:t>
            </a:r>
          </a:p>
        </p:txBody>
      </p:sp>
      <p:sp>
        <p:nvSpPr>
          <p:cNvPr id="58371" name="Content Placeholder 2">
            <a:extLst>
              <a:ext uri="{FF2B5EF4-FFF2-40B4-BE49-F238E27FC236}">
                <a16:creationId xmlns:a16="http://schemas.microsoft.com/office/drawing/2014/main" id="{BDE681DB-CFCF-4019-8C48-B5071234EC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hepatita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acuta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sau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cronica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de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orice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etiologie</a:t>
            </a:r>
            <a:endParaRPr lang="en-US" altLang="en-US" sz="28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pancreatita</a:t>
            </a:r>
            <a:endParaRPr lang="en-US" altLang="en-US" sz="28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ciroza</a:t>
            </a:r>
            <a:endParaRPr lang="en-US" altLang="en-US" sz="28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rezectii</a:t>
            </a:r>
            <a:endParaRPr lang="en-US" altLang="en-US" sz="28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colite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si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rectocolite</a:t>
            </a:r>
            <a:endParaRPr lang="en-US" altLang="en-US" sz="28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chisturi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hepatice</a:t>
            </a:r>
            <a:endParaRPr lang="en-US" altLang="en-US" sz="28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  <a:p>
            <a:endParaRPr lang="en-US" altLang="en-US" sz="24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9572008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>
            <a:extLst>
              <a:ext uri="{FF2B5EF4-FFF2-40B4-BE49-F238E27FC236}">
                <a16:creationId xmlns:a16="http://schemas.microsoft.com/office/drawing/2014/main" id="{1F647395-BDD6-43E2-86F1-EC4733AC7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1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CONTRAINDICATII RESPIRATORII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id="{349A0334-BC56-492C-9EEF-40109B6FDE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astmul</a:t>
            </a:r>
            <a:endParaRPr lang="en-US" altLang="en-US" sz="28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insuficienta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respiratorie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(BPOC)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bronsiectazii</a:t>
            </a:r>
            <a:endParaRPr lang="en-US" altLang="en-US" sz="28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embolii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pulmonare</a:t>
            </a:r>
            <a:endParaRPr lang="en-US" altLang="en-US" sz="28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edem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pulmonar</a:t>
            </a:r>
            <a:endParaRPr lang="en-US" altLang="en-US" sz="28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rezectii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,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sarcoidoza</a:t>
            </a:r>
            <a:endParaRPr lang="en-US" altLang="en-US" sz="28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9620468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>
            <a:extLst>
              <a:ext uri="{FF2B5EF4-FFF2-40B4-BE49-F238E27FC236}">
                <a16:creationId xmlns:a16="http://schemas.microsoft.com/office/drawing/2014/main" id="{25CDFA7B-A14B-429D-9B73-510DE7EA6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1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CONTRAINDICATII </a:t>
            </a:r>
            <a:br>
              <a:rPr lang="ro-RO" altLang="en-US" sz="3200" b="1" dirty="0">
                <a:solidFill>
                  <a:srgbClr val="FFFF00"/>
                </a:solidFill>
                <a:ea typeface="ＭＳ Ｐゴシック" panose="020B0600070205080204" pitchFamily="34" charset="-128"/>
              </a:rPr>
            </a:br>
            <a:r>
              <a:rPr lang="en-US" altLang="en-US" sz="3200" b="1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HEMATOLOGICE SI RENALE</a:t>
            </a:r>
          </a:p>
        </p:txBody>
      </p:sp>
      <p:sp>
        <p:nvSpPr>
          <p:cNvPr id="60419" name="Content Placeholder 2">
            <a:extLst>
              <a:ext uri="{FF2B5EF4-FFF2-40B4-BE49-F238E27FC236}">
                <a16:creationId xmlns:a16="http://schemas.microsoft.com/office/drawing/2014/main" id="{9FF70314-4EB7-41FA-BF07-0C66D0D14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399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afec</a:t>
            </a:r>
            <a:r>
              <a:rPr lang="ro-RO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ț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iuni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hematologice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o-RO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i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nsuficien</a:t>
            </a:r>
            <a:r>
              <a:rPr lang="ro-RO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ț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a renal</a:t>
            </a:r>
            <a:r>
              <a:rPr lang="ro-RO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ă</a:t>
            </a:r>
            <a:endParaRPr lang="en-US" altLang="en-US" sz="28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glomerulonefrite</a:t>
            </a:r>
            <a:endParaRPr lang="en-US" altLang="en-US" sz="28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pielonefrite</a:t>
            </a:r>
            <a:endParaRPr lang="en-US" altLang="en-US" sz="28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6876315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>
            <a:extLst>
              <a:ext uri="{FF2B5EF4-FFF2-40B4-BE49-F238E27FC236}">
                <a16:creationId xmlns:a16="http://schemas.microsoft.com/office/drawing/2014/main" id="{C1E6E1C0-4769-4A1F-9CA5-7744327EF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1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CONTRAINDICATII METABOLICE, ENDOCRINE SI ALERGICE</a:t>
            </a:r>
          </a:p>
        </p:txBody>
      </p:sp>
      <p:sp>
        <p:nvSpPr>
          <p:cNvPr id="61443" name="Content Placeholder 2">
            <a:extLst>
              <a:ext uri="{FF2B5EF4-FFF2-40B4-BE49-F238E27FC236}">
                <a16:creationId xmlns:a16="http://schemas.microsoft.com/office/drawing/2014/main" id="{DD7FDE83-FF5F-4B9B-A535-BB75975BF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diabet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tratat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cu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insulina</a:t>
            </a:r>
            <a:endParaRPr lang="en-US" altLang="en-US" sz="28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hiperlipemie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esential</a:t>
            </a:r>
            <a:r>
              <a:rPr lang="ro-RO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ă</a:t>
            </a:r>
            <a:endParaRPr lang="en-US" altLang="en-US" sz="28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orice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sindrom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de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insuficienta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/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hiperproductie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hormonala</a:t>
            </a:r>
            <a:endParaRPr lang="en-US" altLang="en-US" sz="28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tratament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hormonal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alergii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severe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sau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care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necesita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tratament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cronic</a:t>
            </a:r>
            <a:endParaRPr lang="en-US" altLang="en-US" sz="28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alergii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dovedite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pt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substante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folosite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la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donarea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de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celule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stem</a:t>
            </a:r>
          </a:p>
          <a:p>
            <a:endParaRPr lang="en-US" altLang="en-US" sz="24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  <a:p>
            <a:endParaRPr lang="en-US" altLang="en-US" sz="24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9786566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>
            <a:extLst>
              <a:ext uri="{FF2B5EF4-FFF2-40B4-BE49-F238E27FC236}">
                <a16:creationId xmlns:a16="http://schemas.microsoft.com/office/drawing/2014/main" id="{C6B0030E-2A64-435C-9BE8-DAD34F42E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1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CONTRAINDICATII </a:t>
            </a:r>
            <a:br>
              <a:rPr lang="en-US" altLang="en-US" sz="3200" b="1" dirty="0">
                <a:solidFill>
                  <a:srgbClr val="FFFF00"/>
                </a:solidFill>
                <a:ea typeface="ＭＳ Ｐゴシック" panose="020B0600070205080204" pitchFamily="34" charset="-128"/>
              </a:rPr>
            </a:br>
            <a:r>
              <a:rPr lang="en-US" altLang="en-US" sz="3200" b="1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REUMATOLOGICE SI DERMATOLOGICE</a:t>
            </a:r>
          </a:p>
        </p:txBody>
      </p:sp>
      <p:sp>
        <p:nvSpPr>
          <p:cNvPr id="62467" name="Content Placeholder 2">
            <a:extLst>
              <a:ext uri="{FF2B5EF4-FFF2-40B4-BE49-F238E27FC236}">
                <a16:creationId xmlns:a16="http://schemas.microsoft.com/office/drawing/2014/main" id="{C3A06AB6-0252-4E98-AB73-3ABED339D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lumbago sever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boli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autoimune</a:t>
            </a:r>
            <a:endParaRPr lang="en-US" altLang="en-US" sz="28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colagenoze</a:t>
            </a:r>
            <a:endParaRPr lang="en-US" altLang="en-US" sz="28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psoriazis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, urticaria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pigmentara</a:t>
            </a:r>
            <a:endParaRPr lang="en-US" altLang="en-US" sz="28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melanom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sau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alte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tumori</a:t>
            </a:r>
            <a:endParaRPr lang="en-US" altLang="en-US" sz="28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gangrena</a:t>
            </a:r>
            <a:endParaRPr lang="en-US" altLang="en-US" sz="28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dermatita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herpetiforma</a:t>
            </a:r>
            <a:endParaRPr lang="en-US" altLang="en-US" sz="28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401020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>
            <a:extLst>
              <a:ext uri="{FF2B5EF4-FFF2-40B4-BE49-F238E27FC236}">
                <a16:creationId xmlns:a16="http://schemas.microsoft.com/office/drawing/2014/main" id="{561922FD-3D2A-490F-88C7-76DD7376A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1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CONTRAINDICATII - INTERVENTII </a:t>
            </a:r>
          </a:p>
        </p:txBody>
      </p:sp>
      <p:sp>
        <p:nvSpPr>
          <p:cNvPr id="63491" name="Content Placeholder 2">
            <a:extLst>
              <a:ext uri="{FF2B5EF4-FFF2-40B4-BE49-F238E27FC236}">
                <a16:creationId xmlns:a16="http://schemas.microsoft.com/office/drawing/2014/main" id="{1D5492B1-2551-47CC-9145-D181ACC89F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in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malformatii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vasculare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sau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cardiace</a:t>
            </a:r>
            <a:endParaRPr lang="en-US" altLang="en-US" sz="28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in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afectiuni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neoplazice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,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indiferent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de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localizare</a:t>
            </a:r>
            <a:endParaRPr lang="en-US" altLang="en-US" sz="28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interventii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chirurgicale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pe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glande</a:t>
            </a:r>
            <a:endParaRPr lang="en-US" altLang="en-US" sz="28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interventii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posttraumatice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(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splenectomia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este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motiv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de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suspendare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pentru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12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luni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)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altLang="en-US" sz="28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  <a:p>
            <a:endParaRPr lang="en-US" altLang="en-US" sz="24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216877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>
            <a:extLst>
              <a:ext uri="{FF2B5EF4-FFF2-40B4-BE49-F238E27FC236}">
                <a16:creationId xmlns:a16="http://schemas.microsoft.com/office/drawing/2014/main" id="{09AF61C1-FA57-48E5-B36A-0C48BAF15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1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CONTRAINDICATII - TEMPORARE</a:t>
            </a:r>
          </a:p>
        </p:txBody>
      </p:sp>
      <p:sp>
        <p:nvSpPr>
          <p:cNvPr id="64515" name="Content Placeholder 2">
            <a:extLst>
              <a:ext uri="{FF2B5EF4-FFF2-40B4-BE49-F238E27FC236}">
                <a16:creationId xmlns:a16="http://schemas.microsoft.com/office/drawing/2014/main" id="{8AC9C890-3E99-4FC9-A89A-3184DCF63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417638"/>
            <a:ext cx="8507288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2400" dirty="0" err="1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infectii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acute cu </a:t>
            </a:r>
            <a:r>
              <a:rPr lang="en-US" altLang="en-US" sz="2400" dirty="0" err="1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febr</a:t>
            </a:r>
            <a:r>
              <a:rPr lang="ro-RO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ă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(14 </a:t>
            </a:r>
            <a:r>
              <a:rPr lang="en-US" altLang="en-US" sz="2400" dirty="0" err="1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zile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400" dirty="0" err="1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Investiga</a:t>
            </a:r>
            <a:r>
              <a:rPr lang="ro-RO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ț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ii </a:t>
            </a:r>
            <a:r>
              <a:rPr lang="en-US" altLang="en-US" sz="2400" dirty="0" err="1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invazive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, </a:t>
            </a:r>
            <a:r>
              <a:rPr lang="en-US" altLang="en-US" sz="2400" dirty="0" err="1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transfuzie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, </a:t>
            </a:r>
            <a:r>
              <a:rPr lang="en-US" altLang="en-US" sz="2400" dirty="0" err="1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chirurgie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, </a:t>
            </a:r>
            <a:r>
              <a:rPr lang="en-US" altLang="en-US" sz="2400" dirty="0" err="1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tatuaje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, piercing, </a:t>
            </a:r>
            <a:r>
              <a:rPr lang="en-US" altLang="en-US" sz="2400" dirty="0" err="1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acupunctura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(12 </a:t>
            </a:r>
            <a:r>
              <a:rPr lang="en-US" altLang="en-US" sz="2400" dirty="0" err="1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luni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400" dirty="0" err="1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stomatologie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(6 </a:t>
            </a:r>
            <a:r>
              <a:rPr lang="en-US" altLang="en-US" sz="2400" dirty="0" err="1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luni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400" dirty="0" err="1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persoane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cu </a:t>
            </a:r>
            <a:r>
              <a:rPr lang="en-US" altLang="en-US" sz="2400" dirty="0" err="1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comportament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/</a:t>
            </a:r>
            <a:r>
              <a:rPr lang="ro-RO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activitate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ce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le </a:t>
            </a:r>
            <a:r>
              <a:rPr lang="en-US" altLang="en-US" sz="2400" dirty="0" err="1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plaseaz</a:t>
            </a:r>
            <a:r>
              <a:rPr lang="ro-RO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ă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in </a:t>
            </a:r>
            <a:r>
              <a:rPr lang="en-US" altLang="en-US" sz="2400" dirty="0" err="1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categorie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cu </a:t>
            </a:r>
            <a:r>
              <a:rPr lang="en-US" altLang="en-US" sz="2400" dirty="0" err="1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risc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infec</a:t>
            </a:r>
            <a:r>
              <a:rPr lang="ro-RO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ț</a:t>
            </a:r>
            <a:r>
              <a:rPr lang="en-US" altLang="en-US" sz="2400" dirty="0" err="1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ios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transmisibil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prin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s</a:t>
            </a:r>
            <a:r>
              <a:rPr lang="ro-RO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â</a:t>
            </a:r>
            <a:r>
              <a:rPr lang="en-US" altLang="en-US" sz="2400" dirty="0" err="1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nge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(minim 12 </a:t>
            </a:r>
            <a:r>
              <a:rPr lang="en-US" altLang="en-US" sz="2400" dirty="0" err="1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luni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dup</a:t>
            </a:r>
            <a:r>
              <a:rPr lang="ro-RO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ă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dispari</a:t>
            </a:r>
            <a:r>
              <a:rPr lang="ro-RO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ț</a:t>
            </a:r>
            <a:r>
              <a:rPr lang="en-US" altLang="en-US" sz="2400" dirty="0" err="1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ia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comportamentului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sau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activit</a:t>
            </a:r>
            <a:r>
              <a:rPr lang="ro-RO" altLang="en-US" sz="2400" dirty="0" err="1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ăț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ii)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400" dirty="0" err="1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persoanele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vaccinate cu </a:t>
            </a:r>
            <a:r>
              <a:rPr lang="en-US" altLang="en-US" sz="2400" dirty="0" err="1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vaccinuri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atenuate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(30 </a:t>
            </a:r>
            <a:r>
              <a:rPr lang="en-US" altLang="en-US" sz="2400" dirty="0" err="1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zile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400" dirty="0" err="1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sarcina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(18 </a:t>
            </a:r>
            <a:r>
              <a:rPr lang="en-US" altLang="en-US" sz="2400" dirty="0" err="1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luni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dupa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nastere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daca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alapteaza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400" dirty="0" err="1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unele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interventii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chirurgicale</a:t>
            </a:r>
            <a:endParaRPr lang="en-US" altLang="en-US" sz="2400" dirty="0">
              <a:solidFill>
                <a:srgbClr val="FFFF00"/>
              </a:solidFill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endParaRPr lang="en-US" altLang="en-US" sz="2400" dirty="0">
              <a:solidFill>
                <a:srgbClr val="FFFF00"/>
              </a:solidFill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endParaRPr lang="en-US" altLang="en-US" sz="2400" dirty="0">
              <a:solidFill>
                <a:srgbClr val="FFFF00"/>
              </a:solidFill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915564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218"/>
            <a:ext cx="9036496" cy="85725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solidFill>
                  <a:srgbClr val="FFFF00"/>
                </a:solidFill>
              </a:rPr>
              <a:t>REGISTRELE DE DONATORI VOLUNTARI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61468"/>
            <a:ext cx="8106098" cy="356367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2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Anii</a:t>
            </a:r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‘70</a:t>
            </a:r>
            <a:r>
              <a:rPr lang="ro-RO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ro-RO" sz="24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buNone/>
              <a:defRPr/>
            </a:pPr>
            <a:r>
              <a:rPr lang="ro-RO" sz="24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o-RO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400" b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nthony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Nolan </a:t>
            </a:r>
            <a:r>
              <a:rPr lang="en-US" sz="24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en-US" sz="24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Marea</a:t>
            </a:r>
            <a:r>
              <a:rPr lang="en-US" sz="24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Britanie</a:t>
            </a:r>
            <a:r>
              <a:rPr lang="ro-RO" sz="24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(primul </a:t>
            </a:r>
            <a:r>
              <a:rPr lang="en-US" sz="24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o-RO" sz="24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4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egistr</a:t>
            </a:r>
            <a:r>
              <a:rPr lang="ro-RO" sz="24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u)</a:t>
            </a:r>
            <a:r>
              <a:rPr lang="en-US" sz="24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o-RO" sz="24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24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National Marrow Donor Program in SUA</a:t>
            </a:r>
          </a:p>
          <a:p>
            <a:pPr marL="0" indent="0" eaLnBrk="1" hangingPunct="1">
              <a:buNone/>
              <a:defRPr/>
            </a:pPr>
            <a:r>
              <a:rPr lang="ro-RO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Anul </a:t>
            </a:r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</a:t>
            </a:r>
            <a:r>
              <a:rPr lang="ro-RO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17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o-RO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 eaLnBrk="1" hangingPunct="1">
              <a:buNone/>
              <a:defRPr/>
            </a:pPr>
            <a:r>
              <a:rPr lang="ro-RO" sz="24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24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ro-RO" sz="24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en-US" sz="24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o-RO" sz="24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registre</a:t>
            </a:r>
            <a:r>
              <a:rPr lang="en-US" sz="24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nationale</a:t>
            </a:r>
            <a:endParaRPr lang="en-US" sz="24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o-RO" sz="24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peste 32 milioane </a:t>
            </a:r>
            <a:r>
              <a:rPr lang="en-US" sz="24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donori</a:t>
            </a:r>
            <a:r>
              <a:rPr lang="en-US" sz="24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voluntari</a:t>
            </a:r>
            <a:r>
              <a:rPr lang="en-US" sz="24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inrolati</a:t>
            </a:r>
            <a:endParaRPr lang="en-US" sz="24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4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+</a:t>
            </a:r>
            <a:endParaRPr lang="ro-RO" sz="24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o-RO" sz="24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peste </a:t>
            </a:r>
            <a:r>
              <a:rPr lang="en-US" sz="24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28 </a:t>
            </a:r>
            <a:r>
              <a:rPr lang="en-US" sz="24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banci</a:t>
            </a:r>
            <a:r>
              <a:rPr lang="en-US" sz="24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24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celule</a:t>
            </a:r>
            <a:r>
              <a:rPr lang="en-US" sz="24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cordonale</a:t>
            </a:r>
            <a:r>
              <a:rPr lang="en-US" sz="24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28 de </a:t>
            </a:r>
            <a:r>
              <a:rPr lang="en-US" sz="24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tari</a:t>
            </a:r>
            <a:endParaRPr lang="en-US" sz="24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q"/>
              <a:defRPr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q"/>
              <a:defRPr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o-RO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2151" name="TextBox 5"/>
          <p:cNvSpPr txBox="1">
            <a:spLocks noChangeArrowheads="1"/>
          </p:cNvSpPr>
          <p:nvPr/>
        </p:nvSpPr>
        <p:spPr bwMode="auto">
          <a:xfrm>
            <a:off x="2123727" y="5445224"/>
            <a:ext cx="407193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defTabSz="685800" eaLnBrk="1" hangingPunct="1">
              <a:buFont typeface="Wingdings" panose="05000000000000000000" pitchFamily="2" charset="2"/>
              <a:buChar char="§"/>
            </a:pPr>
            <a:r>
              <a:rPr lang="en-US" altLang="ro-RO" sz="2000" b="0" dirty="0" err="1">
                <a:solidFill>
                  <a:srgbClr val="FFFF00"/>
                </a:solidFill>
              </a:rPr>
              <a:t>retea</a:t>
            </a:r>
            <a:r>
              <a:rPr lang="en-US" altLang="ro-RO" sz="2000" b="0" dirty="0">
                <a:solidFill>
                  <a:srgbClr val="FFFF00"/>
                </a:solidFill>
              </a:rPr>
              <a:t> </a:t>
            </a:r>
            <a:r>
              <a:rPr lang="en-US" altLang="ro-RO" sz="2000" b="0" dirty="0" err="1">
                <a:solidFill>
                  <a:srgbClr val="FFFF00"/>
                </a:solidFill>
              </a:rPr>
              <a:t>functionala</a:t>
            </a:r>
            <a:r>
              <a:rPr lang="en-US" altLang="ro-RO" sz="2000" b="0" dirty="0">
                <a:solidFill>
                  <a:srgbClr val="FFFF00"/>
                </a:solidFill>
              </a:rPr>
              <a:t> </a:t>
            </a:r>
          </a:p>
          <a:p>
            <a:pPr marL="342900" indent="-342900" defTabSz="685800" eaLnBrk="1" hangingPunct="1">
              <a:buFont typeface="Wingdings" panose="05000000000000000000" pitchFamily="2" charset="2"/>
              <a:buChar char="§"/>
            </a:pPr>
            <a:r>
              <a:rPr lang="en-US" altLang="ro-RO" sz="2000" b="0" dirty="0" err="1">
                <a:solidFill>
                  <a:srgbClr val="FFFF00"/>
                </a:solidFill>
              </a:rPr>
              <a:t>interconectare</a:t>
            </a:r>
            <a:r>
              <a:rPr lang="en-US" altLang="ro-RO" sz="2000" b="0" dirty="0">
                <a:solidFill>
                  <a:srgbClr val="FFFF00"/>
                </a:solidFill>
              </a:rPr>
              <a:t> electronica</a:t>
            </a:r>
          </a:p>
          <a:p>
            <a:pPr marL="342900" indent="-342900" defTabSz="685800" eaLnBrk="1" hangingPunct="1">
              <a:buFont typeface="Wingdings" panose="05000000000000000000" pitchFamily="2" charset="2"/>
              <a:buChar char="§"/>
            </a:pPr>
            <a:r>
              <a:rPr lang="en-US" altLang="ro-RO" sz="2000" b="0" dirty="0" err="1">
                <a:solidFill>
                  <a:srgbClr val="FFFF00"/>
                </a:solidFill>
              </a:rPr>
              <a:t>programe</a:t>
            </a:r>
            <a:r>
              <a:rPr lang="en-US" altLang="ro-RO" sz="2000" b="0" dirty="0">
                <a:solidFill>
                  <a:srgbClr val="FFFF00"/>
                </a:solidFill>
              </a:rPr>
              <a:t> de </a:t>
            </a:r>
            <a:r>
              <a:rPr lang="en-US" altLang="ro-RO" sz="2000" b="0" dirty="0" err="1">
                <a:solidFill>
                  <a:srgbClr val="FFFF00"/>
                </a:solidFill>
              </a:rPr>
              <a:t>cercetare</a:t>
            </a:r>
            <a:r>
              <a:rPr lang="en-US" altLang="ro-RO" sz="2000" b="0" dirty="0">
                <a:solidFill>
                  <a:srgbClr val="FFFF00"/>
                </a:solidFill>
              </a:rPr>
              <a:t> </a:t>
            </a:r>
            <a:r>
              <a:rPr lang="en-US" altLang="ro-RO" sz="2000" b="0" dirty="0" err="1">
                <a:solidFill>
                  <a:srgbClr val="FFFF00"/>
                </a:solidFill>
              </a:rPr>
              <a:t>comune</a:t>
            </a:r>
            <a:endParaRPr lang="en-US" altLang="ro-RO" sz="2000" b="0" dirty="0">
              <a:solidFill>
                <a:srgbClr val="FFFF00"/>
              </a:solidFill>
            </a:endParaRPr>
          </a:p>
          <a:p>
            <a:pPr marL="342900" indent="-342900" defTabSz="685800" eaLnBrk="1" hangingPunct="1">
              <a:buFont typeface="Wingdings" panose="05000000000000000000" pitchFamily="2" charset="2"/>
              <a:buChar char="§"/>
            </a:pPr>
            <a:r>
              <a:rPr lang="en-US" altLang="ro-RO" sz="2000" b="0" dirty="0" err="1">
                <a:solidFill>
                  <a:srgbClr val="FFFF00"/>
                </a:solidFill>
              </a:rPr>
              <a:t>evaluari</a:t>
            </a:r>
            <a:r>
              <a:rPr lang="en-US" altLang="ro-RO" sz="2000" b="0" dirty="0">
                <a:solidFill>
                  <a:srgbClr val="FFFF00"/>
                </a:solidFill>
              </a:rPr>
              <a:t> </a:t>
            </a:r>
            <a:r>
              <a:rPr lang="en-US" altLang="ro-RO" sz="2000" b="0" dirty="0" err="1">
                <a:solidFill>
                  <a:srgbClr val="FFFF00"/>
                </a:solidFill>
              </a:rPr>
              <a:t>populationale</a:t>
            </a:r>
            <a:r>
              <a:rPr lang="en-US" altLang="ro-RO" sz="2000" b="0" dirty="0">
                <a:solidFill>
                  <a:srgbClr val="FFFF00"/>
                </a:solidFill>
              </a:rPr>
              <a:t> </a:t>
            </a:r>
            <a:r>
              <a:rPr lang="en-US" altLang="ro-RO" sz="2000" b="0" dirty="0" err="1">
                <a:solidFill>
                  <a:srgbClr val="FFFF00"/>
                </a:solidFill>
              </a:rPr>
              <a:t>si</a:t>
            </a:r>
            <a:r>
              <a:rPr lang="en-US" altLang="ro-RO" sz="2000" b="0" dirty="0">
                <a:solidFill>
                  <a:srgbClr val="FFFF00"/>
                </a:solidFill>
              </a:rPr>
              <a:t> </a:t>
            </a:r>
            <a:r>
              <a:rPr lang="en-US" altLang="ro-RO" sz="2000" b="0" dirty="0" err="1">
                <a:solidFill>
                  <a:srgbClr val="FFFF00"/>
                </a:solidFill>
              </a:rPr>
              <a:t>etnice</a:t>
            </a:r>
            <a:endParaRPr lang="en-US" altLang="ro-RO" sz="2000" b="0" dirty="0">
              <a:solidFill>
                <a:srgbClr val="FFFF00"/>
              </a:solidFill>
            </a:endParaRPr>
          </a:p>
        </p:txBody>
      </p:sp>
      <p:sp>
        <p:nvSpPr>
          <p:cNvPr id="12" name="Down Arrow 12">
            <a:extLst>
              <a:ext uri="{FF2B5EF4-FFF2-40B4-BE49-F238E27FC236}">
                <a16:creationId xmlns:a16="http://schemas.microsoft.com/office/drawing/2014/main" id="{53DD1BCE-7602-4782-86E0-12420E1B16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7864" y="4622638"/>
            <a:ext cx="428625" cy="830997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 eaLnBrk="1" hangingPunct="1"/>
            <a:endParaRPr lang="en-US" altLang="ro-RO" sz="135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147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93274-01D7-46B8-AD20-51C5DE748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>
                <a:solidFill>
                  <a:srgbClr val="FFFF00"/>
                </a:solidFill>
              </a:rPr>
              <a:t>STRUCTURA PREZENTĂRII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CEAA2-6B4D-400E-81B0-6AFB1C08D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525963"/>
          </a:xfrm>
        </p:spPr>
        <p:txBody>
          <a:bodyPr/>
          <a:lstStyle/>
          <a:p>
            <a:r>
              <a:rPr lang="ro-RO" dirty="0" err="1">
                <a:solidFill>
                  <a:srgbClr val="FFFF00"/>
                </a:solidFill>
              </a:rPr>
              <a:t>Indicatiile</a:t>
            </a:r>
            <a:r>
              <a:rPr lang="ro-RO" dirty="0">
                <a:solidFill>
                  <a:srgbClr val="FFFF00"/>
                </a:solidFill>
              </a:rPr>
              <a:t> transplantului de CSH</a:t>
            </a:r>
          </a:p>
          <a:p>
            <a:r>
              <a:rPr lang="ro-RO" dirty="0">
                <a:solidFill>
                  <a:srgbClr val="FFFF00"/>
                </a:solidFill>
              </a:rPr>
              <a:t>Algoritmul deciziei terapeutice în hemopatii</a:t>
            </a:r>
          </a:p>
          <a:p>
            <a:r>
              <a:rPr lang="ro-RO" dirty="0">
                <a:solidFill>
                  <a:srgbClr val="FFFF00"/>
                </a:solidFill>
              </a:rPr>
              <a:t>Criterii de eligibilitate donatori CSH</a:t>
            </a:r>
          </a:p>
          <a:p>
            <a:r>
              <a:rPr lang="ro-RO" dirty="0">
                <a:solidFill>
                  <a:srgbClr val="FFFF00"/>
                </a:solidFill>
              </a:rPr>
              <a:t>Selectarea donatorului compatibil</a:t>
            </a:r>
          </a:p>
          <a:p>
            <a:r>
              <a:rPr lang="en-US" dirty="0" err="1">
                <a:solidFill>
                  <a:srgbClr val="FFFF00"/>
                </a:solidFill>
              </a:rPr>
              <a:t>Transplantul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ro-RO" dirty="0">
                <a:solidFill>
                  <a:srgbClr val="FFFF00"/>
                </a:solidFill>
              </a:rPr>
              <a:t>CSH </a:t>
            </a:r>
            <a:r>
              <a:rPr lang="en-US" dirty="0">
                <a:solidFill>
                  <a:srgbClr val="FFFF00"/>
                </a:solidFill>
              </a:rPr>
              <a:t>din cordon</a:t>
            </a:r>
            <a:r>
              <a:rPr lang="ro-RO" dirty="0" err="1">
                <a:solidFill>
                  <a:srgbClr val="FFFF00"/>
                </a:solidFill>
              </a:rPr>
              <a:t>ul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ombilical</a:t>
            </a:r>
            <a:endParaRPr lang="ro-RO" dirty="0">
              <a:solidFill>
                <a:srgbClr val="FFFF00"/>
              </a:solidFill>
            </a:endParaRPr>
          </a:p>
          <a:p>
            <a:r>
              <a:rPr lang="ro-RO" altLang="ro-RO" dirty="0">
                <a:solidFill>
                  <a:srgbClr val="FFFF00"/>
                </a:solidFill>
              </a:rPr>
              <a:t>Strategia </a:t>
            </a:r>
            <a:r>
              <a:rPr lang="ro-RO" altLang="ro-RO" dirty="0" err="1">
                <a:solidFill>
                  <a:srgbClr val="FFFF00"/>
                </a:solidFill>
              </a:rPr>
              <a:t>transfuzională</a:t>
            </a:r>
            <a:r>
              <a:rPr lang="ro-RO" altLang="ro-RO" dirty="0">
                <a:solidFill>
                  <a:srgbClr val="FFFF00"/>
                </a:solidFill>
              </a:rPr>
              <a:t> </a:t>
            </a:r>
            <a:r>
              <a:rPr lang="en-US" altLang="ro-RO" dirty="0">
                <a:solidFill>
                  <a:srgbClr val="FFFF00"/>
                </a:solidFill>
              </a:rPr>
              <a:t>la </a:t>
            </a:r>
            <a:r>
              <a:rPr lang="en-US" altLang="ro-RO" dirty="0" err="1">
                <a:solidFill>
                  <a:srgbClr val="FFFF00"/>
                </a:solidFill>
              </a:rPr>
              <a:t>pacientii</a:t>
            </a:r>
            <a:r>
              <a:rPr lang="en-US" altLang="ro-RO" dirty="0">
                <a:solidFill>
                  <a:srgbClr val="FFFF00"/>
                </a:solidFill>
              </a:rPr>
              <a:t> cu </a:t>
            </a:r>
            <a:r>
              <a:rPr lang="en-US" altLang="ro-RO" dirty="0" err="1">
                <a:solidFill>
                  <a:srgbClr val="FFFF00"/>
                </a:solidFill>
              </a:rPr>
              <a:t>Allo</a:t>
            </a:r>
            <a:r>
              <a:rPr lang="en-US" altLang="ro-RO" dirty="0">
                <a:solidFill>
                  <a:srgbClr val="FFFF00"/>
                </a:solidFill>
              </a:rPr>
              <a:t>-T</a:t>
            </a:r>
            <a:r>
              <a:rPr lang="ro-RO" altLang="ro-RO" dirty="0">
                <a:solidFill>
                  <a:srgbClr val="FFFF00"/>
                </a:solidFill>
              </a:rPr>
              <a:t>x</a:t>
            </a:r>
            <a:r>
              <a:rPr lang="en-US" altLang="ro-RO" dirty="0">
                <a:solidFill>
                  <a:srgbClr val="FFFF00"/>
                </a:solidFill>
              </a:rPr>
              <a:t>CSH </a:t>
            </a:r>
            <a:endParaRPr lang="ro-RO" dirty="0">
              <a:solidFill>
                <a:srgbClr val="FFFF00"/>
              </a:solidFill>
            </a:endParaRPr>
          </a:p>
          <a:p>
            <a:endParaRPr lang="ro-RO" dirty="0">
              <a:solidFill>
                <a:srgbClr val="FFFF00"/>
              </a:solidFill>
            </a:endParaRPr>
          </a:p>
          <a:p>
            <a:endParaRPr lang="en-GB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0502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11"/>
          <p:cNvSpPr>
            <a:spLocks noChangeArrowheads="1"/>
          </p:cNvSpPr>
          <p:nvPr/>
        </p:nvSpPr>
        <p:spPr bwMode="auto">
          <a:xfrm>
            <a:off x="3347864" y="1184904"/>
            <a:ext cx="1728192" cy="4286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 eaLnBrk="1" hangingPunct="1"/>
            <a:endParaRPr lang="en-US" altLang="ro-RO" sz="1350">
              <a:solidFill>
                <a:srgbClr val="FFFFFF"/>
              </a:solidFill>
            </a:endParaRPr>
          </a:p>
        </p:txBody>
      </p:sp>
      <p:sp>
        <p:nvSpPr>
          <p:cNvPr id="260099" name="Rectangle 10"/>
          <p:cNvSpPr>
            <a:spLocks noChangeArrowheads="1"/>
          </p:cNvSpPr>
          <p:nvPr/>
        </p:nvSpPr>
        <p:spPr bwMode="auto">
          <a:xfrm>
            <a:off x="3617111" y="275903"/>
            <a:ext cx="1209839" cy="482204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 eaLnBrk="1" hangingPunct="1"/>
            <a:endParaRPr lang="en-US" altLang="ro-RO" sz="1350">
              <a:solidFill>
                <a:srgbClr val="FFFFFF"/>
              </a:solidFill>
            </a:endParaRPr>
          </a:p>
        </p:txBody>
      </p:sp>
      <p:sp>
        <p:nvSpPr>
          <p:cNvPr id="260100" name="Text Box 2"/>
          <p:cNvSpPr txBox="1">
            <a:spLocks noChangeArrowheads="1"/>
          </p:cNvSpPr>
          <p:nvPr/>
        </p:nvSpPr>
        <p:spPr bwMode="auto">
          <a:xfrm>
            <a:off x="3741407" y="356682"/>
            <a:ext cx="830593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>
              <a:spcBef>
                <a:spcPct val="50000"/>
              </a:spcBef>
            </a:pPr>
            <a:r>
              <a:rPr lang="en-US" altLang="ro-RO" sz="1500" dirty="0"/>
              <a:t>CMH</a:t>
            </a:r>
            <a:r>
              <a:rPr lang="en-US" altLang="ro-RO" sz="1350" dirty="0"/>
              <a:t> </a:t>
            </a:r>
          </a:p>
        </p:txBody>
      </p:sp>
      <p:sp>
        <p:nvSpPr>
          <p:cNvPr id="260101" name="Text Box 3"/>
          <p:cNvSpPr txBox="1">
            <a:spLocks noChangeArrowheads="1"/>
          </p:cNvSpPr>
          <p:nvPr/>
        </p:nvSpPr>
        <p:spPr bwMode="auto">
          <a:xfrm>
            <a:off x="3491880" y="1237633"/>
            <a:ext cx="1728192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>
              <a:spcBef>
                <a:spcPct val="50000"/>
              </a:spcBef>
            </a:pPr>
            <a:r>
              <a:rPr lang="en-US" altLang="ro-RO" sz="1500" dirty="0"/>
              <a:t>Cr</a:t>
            </a:r>
            <a:r>
              <a:rPr lang="ro-RO" altLang="ro-RO" sz="1500" dirty="0" err="1"/>
              <a:t>omozom</a:t>
            </a:r>
            <a:r>
              <a:rPr lang="ro-RO" altLang="ro-RO" sz="1500" dirty="0"/>
              <a:t> 6</a:t>
            </a:r>
            <a:endParaRPr lang="en-US" altLang="ro-RO" sz="1500" dirty="0"/>
          </a:p>
        </p:txBody>
      </p:sp>
      <p:sp>
        <p:nvSpPr>
          <p:cNvPr id="260102" name="Text Box 4"/>
          <p:cNvSpPr txBox="1">
            <a:spLocks noChangeArrowheads="1"/>
          </p:cNvSpPr>
          <p:nvPr/>
        </p:nvSpPr>
        <p:spPr bwMode="auto">
          <a:xfrm>
            <a:off x="323528" y="1815935"/>
            <a:ext cx="8568952" cy="2893100"/>
          </a:xfrm>
          <a:prstGeom prst="rect">
            <a:avLst/>
          </a:prstGeom>
          <a:solidFill>
            <a:srgbClr val="6699FF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>
              <a:buFont typeface="Wingdings" panose="05000000000000000000" pitchFamily="2" charset="2"/>
              <a:buChar char="v"/>
            </a:pPr>
            <a:r>
              <a:rPr lang="en-US" altLang="ro-RO" sz="1050" dirty="0"/>
              <a:t> </a:t>
            </a:r>
            <a:r>
              <a:rPr lang="en-US" altLang="ro-RO" sz="1400" dirty="0"/>
              <a:t>6 loci (DP, DQ, DR, B, C, A)</a:t>
            </a:r>
          </a:p>
          <a:p>
            <a:pPr defTabSz="685800"/>
            <a:r>
              <a:rPr lang="en-US" altLang="ro-RO" sz="1400" dirty="0"/>
              <a:t>	</a:t>
            </a:r>
            <a:r>
              <a:rPr lang="en-US" altLang="ro-RO" sz="1400" dirty="0" err="1"/>
              <a:t>mai</a:t>
            </a:r>
            <a:r>
              <a:rPr lang="en-US" altLang="ro-RO" sz="1400" dirty="0"/>
              <a:t> </a:t>
            </a:r>
            <a:r>
              <a:rPr lang="en-US" altLang="ro-RO" sz="1400" dirty="0" err="1"/>
              <a:t>multe</a:t>
            </a:r>
            <a:r>
              <a:rPr lang="en-US" altLang="ro-RO" sz="1400" dirty="0"/>
              <a:t> </a:t>
            </a:r>
            <a:r>
              <a:rPr lang="en-US" altLang="ro-RO" sz="1400" dirty="0" err="1"/>
              <a:t>alele</a:t>
            </a:r>
            <a:endParaRPr lang="en-US" altLang="ro-RO" sz="1400" dirty="0"/>
          </a:p>
          <a:p>
            <a:pPr defTabSz="685800"/>
            <a:r>
              <a:rPr lang="en-US" altLang="ro-RO" sz="1400" dirty="0"/>
              <a:t>    	</a:t>
            </a:r>
            <a:r>
              <a:rPr lang="en-US" altLang="ro-RO" sz="1400" dirty="0" err="1"/>
              <a:t>codominanta</a:t>
            </a:r>
            <a:r>
              <a:rPr lang="en-US" altLang="ro-RO" sz="1400" dirty="0"/>
              <a:t> : </a:t>
            </a:r>
            <a:r>
              <a:rPr lang="en-US" altLang="ro-RO" sz="1400" dirty="0" err="1"/>
              <a:t>expresie</a:t>
            </a:r>
            <a:r>
              <a:rPr lang="en-US" altLang="ro-RO" sz="1400" dirty="0"/>
              <a:t> </a:t>
            </a:r>
            <a:r>
              <a:rPr lang="en-US" altLang="ro-RO" sz="1400" dirty="0" err="1"/>
              <a:t>egala</a:t>
            </a:r>
            <a:endParaRPr lang="en-US" altLang="ro-RO" sz="1400" dirty="0"/>
          </a:p>
          <a:p>
            <a:pPr defTabSz="685800"/>
            <a:r>
              <a:rPr lang="en-US" altLang="ro-RO" sz="1400" dirty="0"/>
              <a:t>    	un sir de </a:t>
            </a:r>
            <a:r>
              <a:rPr lang="en-US" altLang="ro-RO" sz="1400" dirty="0" err="1"/>
              <a:t>alele</a:t>
            </a:r>
            <a:r>
              <a:rPr lang="en-US" altLang="ro-RO" sz="1400" dirty="0"/>
              <a:t> (cate </a:t>
            </a:r>
            <a:r>
              <a:rPr lang="en-US" altLang="ro-RO" sz="1400" dirty="0" err="1"/>
              <a:t>una</a:t>
            </a:r>
            <a:r>
              <a:rPr lang="en-US" altLang="ro-RO" sz="1400" dirty="0"/>
              <a:t> </a:t>
            </a:r>
            <a:r>
              <a:rPr lang="en-US" altLang="ro-RO" sz="1400" dirty="0" err="1"/>
              <a:t>pentru</a:t>
            </a:r>
            <a:r>
              <a:rPr lang="en-US" altLang="ro-RO" sz="1400" dirty="0"/>
              <a:t> </a:t>
            </a:r>
            <a:r>
              <a:rPr lang="en-US" altLang="ro-RO" sz="1400" dirty="0" err="1"/>
              <a:t>fiecare</a:t>
            </a:r>
            <a:r>
              <a:rPr lang="en-US" altLang="ro-RO" sz="1400" dirty="0"/>
              <a:t> </a:t>
            </a:r>
            <a:r>
              <a:rPr lang="en-US" altLang="ro-RO" sz="1400" dirty="0" err="1"/>
              <a:t>gena</a:t>
            </a:r>
            <a:r>
              <a:rPr lang="en-US" altLang="ro-RO" sz="1400" dirty="0"/>
              <a:t>) de un  </a:t>
            </a:r>
            <a:r>
              <a:rPr lang="en-US" altLang="ro-RO" sz="1400" dirty="0" err="1"/>
              <a:t>cromozom</a:t>
            </a:r>
            <a:r>
              <a:rPr lang="en-US" altLang="ro-RO" sz="1400" dirty="0"/>
              <a:t> al </a:t>
            </a:r>
            <a:r>
              <a:rPr lang="en-US" altLang="ro-RO" sz="1400" dirty="0" err="1"/>
              <a:t>perechii</a:t>
            </a:r>
            <a:r>
              <a:rPr lang="en-US" altLang="ro-RO" sz="1400" dirty="0"/>
              <a:t> 6</a:t>
            </a:r>
          </a:p>
          <a:p>
            <a:pPr defTabSz="685800"/>
            <a:r>
              <a:rPr lang="en-US" altLang="ro-RO" sz="1400" dirty="0"/>
              <a:t>	</a:t>
            </a:r>
            <a:r>
              <a:rPr lang="en-US" altLang="ro-RO" sz="1400" dirty="0" err="1"/>
              <a:t>formeaza</a:t>
            </a:r>
            <a:r>
              <a:rPr lang="en-US" altLang="ro-RO" sz="1400" dirty="0"/>
              <a:t> un </a:t>
            </a:r>
            <a:r>
              <a:rPr lang="en-US" altLang="ro-RO" sz="1400" dirty="0" err="1"/>
              <a:t>haplotip</a:t>
            </a:r>
            <a:r>
              <a:rPr lang="en-US" altLang="ro-RO" sz="1400" dirty="0"/>
              <a:t>, care se </a:t>
            </a:r>
            <a:r>
              <a:rPr lang="en-US" altLang="ro-RO" sz="1400" dirty="0" err="1"/>
              <a:t>transmite</a:t>
            </a:r>
            <a:r>
              <a:rPr lang="en-US" altLang="ro-RO" sz="1400" dirty="0"/>
              <a:t> in bloc </a:t>
            </a:r>
            <a:r>
              <a:rPr lang="en-US" altLang="ro-RO" sz="1400" dirty="0" err="1"/>
              <a:t>celulelor</a:t>
            </a:r>
            <a:r>
              <a:rPr lang="en-US" altLang="ro-RO" sz="1400" dirty="0"/>
              <a:t> – </a:t>
            </a:r>
            <a:r>
              <a:rPr lang="en-US" altLang="ro-RO" sz="1400" dirty="0" err="1"/>
              <a:t>fiice</a:t>
            </a:r>
            <a:endParaRPr lang="en-US" altLang="ro-RO" sz="1400" dirty="0"/>
          </a:p>
          <a:p>
            <a:pPr defTabSz="685800">
              <a:buFont typeface="Wingdings" panose="05000000000000000000" pitchFamily="2" charset="2"/>
              <a:buChar char="v"/>
            </a:pPr>
            <a:r>
              <a:rPr lang="en-US" altLang="ro-RO" sz="1400" dirty="0"/>
              <a:t> un </a:t>
            </a:r>
            <a:r>
              <a:rPr lang="en-US" altLang="ro-RO" sz="1400" dirty="0" err="1"/>
              <a:t>individ</a:t>
            </a:r>
            <a:r>
              <a:rPr lang="en-US" altLang="ro-RO" sz="1400" dirty="0"/>
              <a:t> are 2 </a:t>
            </a:r>
            <a:r>
              <a:rPr lang="en-US" altLang="ro-RO" sz="1400" dirty="0" err="1"/>
              <a:t>haplotipuri</a:t>
            </a:r>
            <a:r>
              <a:rPr lang="en-US" altLang="ro-RO" sz="1400" dirty="0"/>
              <a:t>, </a:t>
            </a:r>
            <a:r>
              <a:rPr lang="en-US" altLang="ro-RO" sz="1400" dirty="0" err="1"/>
              <a:t>dar</a:t>
            </a:r>
            <a:r>
              <a:rPr lang="en-US" altLang="ro-RO" sz="1400" dirty="0"/>
              <a:t> </a:t>
            </a:r>
            <a:r>
              <a:rPr lang="en-US" altLang="ro-RO" sz="1400" dirty="0" err="1"/>
              <a:t>transmite</a:t>
            </a:r>
            <a:r>
              <a:rPr lang="en-US" altLang="ro-RO" sz="1400" dirty="0"/>
              <a:t> </a:t>
            </a:r>
            <a:r>
              <a:rPr lang="en-US" altLang="ro-RO" sz="1400" dirty="0" err="1"/>
              <a:t>urmasilor</a:t>
            </a:r>
            <a:r>
              <a:rPr lang="en-US" altLang="ro-RO" sz="1400" dirty="0"/>
              <a:t> </a:t>
            </a:r>
            <a:r>
              <a:rPr lang="en-US" altLang="ro-RO" sz="1400" dirty="0" err="1"/>
              <a:t>doar</a:t>
            </a:r>
            <a:r>
              <a:rPr lang="en-US" altLang="ro-RO" sz="1400" dirty="0"/>
              <a:t> </a:t>
            </a:r>
            <a:r>
              <a:rPr lang="en-US" altLang="ro-RO" sz="1400" dirty="0" err="1"/>
              <a:t>unul</a:t>
            </a:r>
            <a:r>
              <a:rPr lang="en-US" altLang="ro-RO" sz="1400" dirty="0"/>
              <a:t> </a:t>
            </a:r>
            <a:r>
              <a:rPr lang="en-US" altLang="ro-RO" sz="1400" dirty="0" err="1"/>
              <a:t>dintre</a:t>
            </a:r>
            <a:r>
              <a:rPr lang="en-US" altLang="ro-RO" sz="1400" dirty="0"/>
              <a:t> </a:t>
            </a:r>
            <a:r>
              <a:rPr lang="en-US" altLang="ro-RO" sz="1400" dirty="0" err="1"/>
              <a:t>ele</a:t>
            </a:r>
            <a:r>
              <a:rPr lang="en-US" altLang="ro-RO" sz="1400" dirty="0"/>
              <a:t>  (din </a:t>
            </a:r>
            <a:r>
              <a:rPr lang="en-US" altLang="ro-RO" sz="1400" dirty="0" err="1"/>
              <a:t>cauza</a:t>
            </a:r>
            <a:r>
              <a:rPr lang="en-US" altLang="ro-RO" sz="1400" dirty="0"/>
              <a:t> </a:t>
            </a:r>
          </a:p>
          <a:p>
            <a:pPr defTabSz="685800"/>
            <a:r>
              <a:rPr lang="en-US" altLang="ro-RO" sz="1400" dirty="0"/>
              <a:t>    </a:t>
            </a:r>
            <a:r>
              <a:rPr lang="en-US" altLang="ro-RO" sz="1400" dirty="0" err="1"/>
              <a:t>reductiei</a:t>
            </a:r>
            <a:r>
              <a:rPr lang="en-US" altLang="ro-RO" sz="1400" dirty="0"/>
              <a:t> </a:t>
            </a:r>
            <a:r>
              <a:rPr lang="en-US" altLang="ro-RO" sz="1400" dirty="0" err="1"/>
              <a:t>meiotice</a:t>
            </a:r>
            <a:r>
              <a:rPr lang="en-US" altLang="ro-RO" sz="1400" dirty="0"/>
              <a:t>)</a:t>
            </a:r>
          </a:p>
          <a:p>
            <a:pPr defTabSz="685800"/>
            <a:r>
              <a:rPr lang="en-US" altLang="ro-RO" sz="1400" dirty="0">
                <a:sym typeface="Symbol" panose="05050102010706020507" pitchFamily="18" charset="2"/>
              </a:rPr>
              <a:t>                    </a:t>
            </a:r>
            <a:endParaRPr lang="en-US" altLang="ro-RO" sz="1400" dirty="0"/>
          </a:p>
          <a:p>
            <a:pPr defTabSz="685800">
              <a:buFont typeface="Wingdings" panose="05000000000000000000" pitchFamily="2" charset="2"/>
              <a:buChar char="v"/>
            </a:pPr>
            <a:r>
              <a:rPr lang="en-US" altLang="ro-RO" sz="1400" dirty="0"/>
              <a:t> </a:t>
            </a:r>
            <a:r>
              <a:rPr lang="en-US" altLang="ro-RO" sz="1400" dirty="0" err="1"/>
              <a:t>copiii</a:t>
            </a:r>
            <a:r>
              <a:rPr lang="en-US" altLang="ro-RO" sz="1400" dirty="0"/>
              <a:t> </a:t>
            </a:r>
            <a:r>
              <a:rPr lang="en-US" altLang="ro-RO" sz="1400" dirty="0" err="1"/>
              <a:t>primesc</a:t>
            </a:r>
            <a:r>
              <a:rPr lang="en-US" altLang="ro-RO" sz="1400" dirty="0"/>
              <a:t> de la </a:t>
            </a:r>
            <a:r>
              <a:rPr lang="en-US" altLang="ro-RO" sz="1400" dirty="0" err="1"/>
              <a:t>fiecare</a:t>
            </a:r>
            <a:r>
              <a:rPr lang="en-US" altLang="ro-RO" sz="1400" dirty="0"/>
              <a:t> </a:t>
            </a:r>
            <a:r>
              <a:rPr lang="en-US" altLang="ro-RO" sz="1400" dirty="0" err="1"/>
              <a:t>parinte</a:t>
            </a:r>
            <a:r>
              <a:rPr lang="en-US" altLang="ro-RO" sz="1400" dirty="0"/>
              <a:t> cate un </a:t>
            </a:r>
            <a:r>
              <a:rPr lang="en-US" altLang="ro-RO" sz="1400" dirty="0" err="1"/>
              <a:t>haplotip</a:t>
            </a:r>
            <a:r>
              <a:rPr lang="en-US" altLang="ro-RO" sz="1400" dirty="0"/>
              <a:t> (</a:t>
            </a:r>
            <a:r>
              <a:rPr lang="en-US" altLang="ro-RO" sz="1400" dirty="0" err="1"/>
              <a:t>sunt</a:t>
            </a:r>
            <a:r>
              <a:rPr lang="en-US" altLang="ro-RO" sz="1400" dirty="0"/>
              <a:t> </a:t>
            </a:r>
            <a:r>
              <a:rPr lang="en-US" altLang="ro-RO" sz="1400" dirty="0" err="1"/>
              <a:t>semiidentici</a:t>
            </a:r>
            <a:r>
              <a:rPr lang="en-US" altLang="ro-RO" sz="1400" dirty="0"/>
              <a:t> cu </a:t>
            </a:r>
            <a:r>
              <a:rPr lang="en-US" altLang="ro-RO" sz="1400" dirty="0" err="1"/>
              <a:t>parintii</a:t>
            </a:r>
            <a:r>
              <a:rPr lang="en-US" altLang="ro-RO" sz="1400" dirty="0"/>
              <a:t> </a:t>
            </a:r>
            <a:r>
              <a:rPr lang="en-US" altLang="ro-RO" sz="1400" dirty="0" err="1"/>
              <a:t>lor</a:t>
            </a:r>
            <a:r>
              <a:rPr lang="en-US" altLang="ro-RO" sz="1400" dirty="0"/>
              <a:t>)</a:t>
            </a:r>
          </a:p>
          <a:p>
            <a:pPr defTabSz="685800">
              <a:buFont typeface="Wingdings" panose="05000000000000000000" pitchFamily="2" charset="2"/>
              <a:buChar char="v"/>
            </a:pPr>
            <a:r>
              <a:rPr lang="en-US" altLang="ro-RO" sz="1400" dirty="0"/>
              <a:t> </a:t>
            </a:r>
            <a:r>
              <a:rPr lang="en-US" altLang="ro-RO" sz="1400" dirty="0" err="1"/>
              <a:t>intr</a:t>
            </a:r>
            <a:r>
              <a:rPr lang="en-US" altLang="ro-RO" sz="1400" dirty="0"/>
              <a:t>-o </a:t>
            </a:r>
            <a:r>
              <a:rPr lang="en-US" altLang="ro-RO" sz="1400" dirty="0" err="1"/>
              <a:t>familie</a:t>
            </a:r>
            <a:r>
              <a:rPr lang="en-US" altLang="ro-RO" sz="1400" dirty="0"/>
              <a:t> </a:t>
            </a:r>
            <a:r>
              <a:rPr lang="en-US" altLang="ro-RO" sz="1400" dirty="0" err="1"/>
              <a:t>sunt</a:t>
            </a:r>
            <a:r>
              <a:rPr lang="en-US" altLang="ro-RO" sz="1400" dirty="0"/>
              <a:t> 4 </a:t>
            </a:r>
            <a:r>
              <a:rPr lang="en-US" altLang="ro-RO" sz="1400" dirty="0" err="1"/>
              <a:t>haplotipuri</a:t>
            </a:r>
            <a:r>
              <a:rPr lang="en-US" altLang="ro-RO" sz="1400" dirty="0"/>
              <a:t> (2 ale </a:t>
            </a:r>
            <a:r>
              <a:rPr lang="en-US" altLang="ro-RO" sz="1400" dirty="0" err="1"/>
              <a:t>mamei</a:t>
            </a:r>
            <a:r>
              <a:rPr lang="en-US" altLang="ro-RO" sz="1400" dirty="0"/>
              <a:t> </a:t>
            </a:r>
            <a:r>
              <a:rPr lang="en-US" altLang="ro-RO" sz="1400" dirty="0" err="1"/>
              <a:t>si</a:t>
            </a:r>
            <a:r>
              <a:rPr lang="en-US" altLang="ro-RO" sz="1400" dirty="0"/>
              <a:t> 2 ale </a:t>
            </a:r>
            <a:r>
              <a:rPr lang="en-US" altLang="ro-RO" sz="1400" dirty="0" err="1"/>
              <a:t>tatalui</a:t>
            </a:r>
            <a:r>
              <a:rPr lang="en-US" altLang="ro-RO" sz="1400" dirty="0"/>
              <a:t>) care se </a:t>
            </a:r>
            <a:r>
              <a:rPr lang="en-US" altLang="ro-RO" sz="1400" dirty="0" err="1"/>
              <a:t>imperecheaza</a:t>
            </a:r>
            <a:endParaRPr lang="en-US" altLang="ro-RO" sz="1400" dirty="0"/>
          </a:p>
          <a:p>
            <a:pPr defTabSz="685800"/>
            <a:r>
              <a:rPr lang="en-US" altLang="ro-RO" sz="1400" dirty="0"/>
              <a:t>    la </a:t>
            </a:r>
            <a:r>
              <a:rPr lang="en-US" altLang="ro-RO" sz="1400" dirty="0" err="1"/>
              <a:t>intamplare</a:t>
            </a:r>
            <a:r>
              <a:rPr lang="en-US" altLang="ro-RO" sz="1400" dirty="0"/>
              <a:t>)</a:t>
            </a:r>
          </a:p>
          <a:p>
            <a:pPr defTabSz="685800"/>
            <a:r>
              <a:rPr lang="en-US" altLang="ro-RO" sz="1400" dirty="0">
                <a:sym typeface="Symbol" panose="05050102010706020507" pitchFamily="18" charset="2"/>
              </a:rPr>
              <a:t>                    </a:t>
            </a:r>
            <a:endParaRPr lang="en-US" altLang="ro-RO" sz="1400" dirty="0"/>
          </a:p>
          <a:p>
            <a:pPr defTabSz="685800">
              <a:buFont typeface="Wingdings" panose="05000000000000000000" pitchFamily="2" charset="2"/>
              <a:buChar char="v"/>
            </a:pPr>
            <a:r>
              <a:rPr lang="en-US" altLang="ro-RO" sz="1400" dirty="0"/>
              <a:t> 3 </a:t>
            </a:r>
            <a:r>
              <a:rPr lang="en-US" altLang="ro-RO" sz="1400" dirty="0" err="1"/>
              <a:t>posibilitati</a:t>
            </a:r>
            <a:r>
              <a:rPr lang="en-US" altLang="ro-RO" sz="1400" dirty="0"/>
              <a:t> </a:t>
            </a:r>
            <a:r>
              <a:rPr lang="en-US" altLang="ro-RO" sz="1400" dirty="0" err="1"/>
              <a:t>combinatorii</a:t>
            </a:r>
            <a:r>
              <a:rPr lang="en-US" altLang="ro-RO" sz="1400" dirty="0"/>
              <a:t> la </a:t>
            </a:r>
            <a:r>
              <a:rPr lang="en-US" altLang="ro-RO" sz="1400" dirty="0" err="1"/>
              <a:t>urmasi</a:t>
            </a:r>
            <a:endParaRPr lang="en-US" altLang="ro-RO" sz="14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670591"/>
              </p:ext>
            </p:extLst>
          </p:nvPr>
        </p:nvGraphicFramePr>
        <p:xfrm>
          <a:off x="323528" y="4885639"/>
          <a:ext cx="8568952" cy="10793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44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581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63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79389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25%: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copii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complet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neidentici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intre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ei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309" marB="34309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50%: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copii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”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semiidentici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”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intre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ei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mostenesc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un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haplotip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identic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de la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>
                          <a:solidFill>
                            <a:schemeClr val="tx1"/>
                          </a:solidFill>
                        </a:rPr>
                        <a:t>unul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>
                          <a:solidFill>
                            <a:schemeClr val="tx1"/>
                          </a:solidFill>
                        </a:rPr>
                        <a:t>dintre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>
                          <a:solidFill>
                            <a:schemeClr val="tx1"/>
                          </a:solidFill>
                        </a:rPr>
                        <a:t>parinti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) = </a:t>
                      </a:r>
                      <a:r>
                        <a:rPr lang="en-US" sz="1400" baseline="0" dirty="0" err="1">
                          <a:solidFill>
                            <a:schemeClr val="tx1"/>
                          </a:solidFill>
                        </a:rPr>
                        <a:t>sunt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>
                          <a:solidFill>
                            <a:schemeClr val="tx1"/>
                          </a:solidFill>
                        </a:rPr>
                        <a:t>haploidentici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309" marB="34309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25%: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copii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identici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intre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ei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mostenesc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doua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haplotipuri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parentale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identice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=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sunt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genoidentici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309" marB="3430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0113" name="Down Arrow 12"/>
          <p:cNvSpPr>
            <a:spLocks noChangeArrowheads="1"/>
          </p:cNvSpPr>
          <p:nvPr/>
        </p:nvSpPr>
        <p:spPr bwMode="auto">
          <a:xfrm>
            <a:off x="4088086" y="846409"/>
            <a:ext cx="267890" cy="323781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 eaLnBrk="1" hangingPunct="1"/>
            <a:endParaRPr lang="en-US" altLang="ro-RO" sz="1350" dirty="0">
              <a:solidFill>
                <a:srgbClr val="FFFFFF"/>
              </a:solidFill>
            </a:endParaRPr>
          </a:p>
        </p:txBody>
      </p:sp>
      <p:sp>
        <p:nvSpPr>
          <p:cNvPr id="260114" name="TextBox 13"/>
          <p:cNvSpPr txBox="1">
            <a:spLocks noChangeArrowheads="1"/>
          </p:cNvSpPr>
          <p:nvPr/>
        </p:nvSpPr>
        <p:spPr bwMode="auto">
          <a:xfrm>
            <a:off x="683567" y="6083052"/>
            <a:ext cx="792793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 eaLnBrk="1" hangingPunct="1"/>
            <a:r>
              <a:rPr lang="en-US" altLang="ro-RO" sz="1400" dirty="0">
                <a:solidFill>
                  <a:srgbClr val="FFFF00"/>
                </a:solidFill>
              </a:rPr>
              <a:t>N.B.: </a:t>
            </a:r>
            <a:r>
              <a:rPr lang="en-US" altLang="ro-RO" sz="1400" dirty="0" err="1">
                <a:solidFill>
                  <a:srgbClr val="FFFF00"/>
                </a:solidFill>
              </a:rPr>
              <a:t>Daca</a:t>
            </a:r>
            <a:r>
              <a:rPr lang="en-US" altLang="ro-RO" sz="1400" dirty="0">
                <a:solidFill>
                  <a:srgbClr val="FFFF00"/>
                </a:solidFill>
              </a:rPr>
              <a:t> </a:t>
            </a:r>
            <a:r>
              <a:rPr lang="en-US" altLang="ro-RO" sz="1400" dirty="0" err="1">
                <a:solidFill>
                  <a:srgbClr val="FFFF00"/>
                </a:solidFill>
              </a:rPr>
              <a:t>parintii</a:t>
            </a:r>
            <a:r>
              <a:rPr lang="en-US" altLang="ro-RO" sz="1400" dirty="0">
                <a:solidFill>
                  <a:srgbClr val="FFFF00"/>
                </a:solidFill>
              </a:rPr>
              <a:t> </a:t>
            </a:r>
            <a:r>
              <a:rPr lang="en-US" altLang="ro-RO" sz="1400" dirty="0" err="1">
                <a:solidFill>
                  <a:srgbClr val="FFFF00"/>
                </a:solidFill>
              </a:rPr>
              <a:t>prezinta</a:t>
            </a:r>
            <a:r>
              <a:rPr lang="en-US" altLang="ro-RO" sz="1400" dirty="0">
                <a:solidFill>
                  <a:srgbClr val="FFFF00"/>
                </a:solidFill>
              </a:rPr>
              <a:t> din </a:t>
            </a:r>
            <a:r>
              <a:rPr lang="en-US" altLang="ro-RO" sz="1400" dirty="0" err="1">
                <a:solidFill>
                  <a:srgbClr val="FFFF00"/>
                </a:solidFill>
              </a:rPr>
              <a:t>intamplare</a:t>
            </a:r>
            <a:r>
              <a:rPr lang="en-US" altLang="ro-RO" sz="1400" dirty="0">
                <a:solidFill>
                  <a:srgbClr val="FFFF00"/>
                </a:solidFill>
              </a:rPr>
              <a:t> cate un </a:t>
            </a:r>
            <a:r>
              <a:rPr lang="en-US" altLang="ro-RO" sz="1400" dirty="0" err="1">
                <a:solidFill>
                  <a:srgbClr val="FFFF00"/>
                </a:solidFill>
              </a:rPr>
              <a:t>haplotip</a:t>
            </a:r>
            <a:r>
              <a:rPr lang="en-US" altLang="ro-RO" sz="1400" dirty="0">
                <a:solidFill>
                  <a:srgbClr val="FFFF00"/>
                </a:solidFill>
              </a:rPr>
              <a:t> identic, </a:t>
            </a:r>
            <a:endParaRPr lang="ro-RO" altLang="ro-RO" sz="1400" dirty="0">
              <a:solidFill>
                <a:srgbClr val="FFFF00"/>
              </a:solidFill>
            </a:endParaRPr>
          </a:p>
          <a:p>
            <a:pPr defTabSz="685800" eaLnBrk="1" hangingPunct="1"/>
            <a:r>
              <a:rPr lang="ro-RO" altLang="ro-RO" sz="1400" dirty="0">
                <a:solidFill>
                  <a:srgbClr val="FFFF00"/>
                </a:solidFill>
              </a:rPr>
              <a:t>	</a:t>
            </a:r>
            <a:r>
              <a:rPr lang="en-US" altLang="ro-RO" sz="1400" dirty="0" err="1">
                <a:solidFill>
                  <a:srgbClr val="FFFF00"/>
                </a:solidFill>
              </a:rPr>
              <a:t>apare</a:t>
            </a:r>
            <a:r>
              <a:rPr lang="ro-RO" altLang="ro-RO" sz="1400" dirty="0">
                <a:solidFill>
                  <a:srgbClr val="FFFF00"/>
                </a:solidFill>
              </a:rPr>
              <a:t> </a:t>
            </a:r>
            <a:r>
              <a:rPr lang="en-US" altLang="ro-RO" sz="1400" dirty="0">
                <a:solidFill>
                  <a:srgbClr val="FFFF00"/>
                </a:solidFill>
              </a:rPr>
              <a:t>in plus </a:t>
            </a:r>
            <a:r>
              <a:rPr lang="en-US" altLang="ro-RO" sz="1400" dirty="0" err="1">
                <a:solidFill>
                  <a:srgbClr val="FFFF00"/>
                </a:solidFill>
              </a:rPr>
              <a:t>si</a:t>
            </a:r>
            <a:r>
              <a:rPr lang="en-US" altLang="ro-RO" sz="1400" dirty="0">
                <a:solidFill>
                  <a:srgbClr val="FFFF00"/>
                </a:solidFill>
              </a:rPr>
              <a:t> </a:t>
            </a:r>
            <a:r>
              <a:rPr lang="en-US" altLang="ro-RO" sz="1400" dirty="0" err="1">
                <a:solidFill>
                  <a:srgbClr val="FFFF00"/>
                </a:solidFill>
              </a:rPr>
              <a:t>posibilitatea</a:t>
            </a:r>
            <a:r>
              <a:rPr lang="en-US" altLang="ro-RO" sz="1400" dirty="0">
                <a:solidFill>
                  <a:srgbClr val="FFFF00"/>
                </a:solidFill>
              </a:rPr>
              <a:t> </a:t>
            </a:r>
            <a:r>
              <a:rPr lang="en-US" altLang="ro-RO" sz="1400" dirty="0" err="1">
                <a:solidFill>
                  <a:srgbClr val="FFFF00"/>
                </a:solidFill>
              </a:rPr>
              <a:t>unei</a:t>
            </a:r>
            <a:r>
              <a:rPr lang="en-US" altLang="ro-RO" sz="1400" dirty="0">
                <a:solidFill>
                  <a:srgbClr val="FFFF00"/>
                </a:solidFill>
              </a:rPr>
              <a:t> </a:t>
            </a:r>
            <a:r>
              <a:rPr lang="en-US" altLang="ro-RO" sz="1400" dirty="0" err="1">
                <a:solidFill>
                  <a:srgbClr val="FFFF00"/>
                </a:solidFill>
              </a:rPr>
              <a:t>identitati</a:t>
            </a:r>
            <a:r>
              <a:rPr lang="en-US" altLang="ro-RO" sz="1400" dirty="0">
                <a:solidFill>
                  <a:srgbClr val="FFFF00"/>
                </a:solidFill>
              </a:rPr>
              <a:t> </a:t>
            </a:r>
            <a:r>
              <a:rPr lang="en-US" altLang="ro-RO" sz="1400" dirty="0" err="1">
                <a:solidFill>
                  <a:srgbClr val="FFFF00"/>
                </a:solidFill>
              </a:rPr>
              <a:t>intre</a:t>
            </a:r>
            <a:r>
              <a:rPr lang="en-US" altLang="ro-RO" sz="1400" dirty="0">
                <a:solidFill>
                  <a:srgbClr val="FFFF00"/>
                </a:solidFill>
              </a:rPr>
              <a:t> </a:t>
            </a:r>
            <a:r>
              <a:rPr lang="en-US" altLang="ro-RO" sz="1400" dirty="0" err="1">
                <a:solidFill>
                  <a:srgbClr val="FFFF00"/>
                </a:solidFill>
              </a:rPr>
              <a:t>parinti</a:t>
            </a:r>
            <a:r>
              <a:rPr lang="en-US" altLang="ro-RO" sz="1400" dirty="0">
                <a:solidFill>
                  <a:srgbClr val="FFFF00"/>
                </a:solidFill>
              </a:rPr>
              <a:t> </a:t>
            </a:r>
            <a:r>
              <a:rPr lang="en-US" altLang="ro-RO" sz="1400" dirty="0" err="1">
                <a:solidFill>
                  <a:srgbClr val="FFFF00"/>
                </a:solidFill>
              </a:rPr>
              <a:t>si</a:t>
            </a:r>
            <a:r>
              <a:rPr lang="en-US" altLang="ro-RO" sz="1400" dirty="0">
                <a:solidFill>
                  <a:srgbClr val="FFFF00"/>
                </a:solidFill>
              </a:rPr>
              <a:t> </a:t>
            </a:r>
            <a:r>
              <a:rPr lang="en-US" altLang="ro-RO" sz="1400" dirty="0" err="1">
                <a:solidFill>
                  <a:srgbClr val="FFFF00"/>
                </a:solidFill>
              </a:rPr>
              <a:t>copii</a:t>
            </a:r>
            <a:endParaRPr lang="en-US" altLang="ro-RO" sz="1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8615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700" dirty="0">
                <a:solidFill>
                  <a:srgbClr val="FFFF00"/>
                </a:solidFill>
              </a:rPr>
              <a:t>SANSA IMPERECHERILOR DONOR-RECEPTOR, IN </a:t>
            </a:r>
            <a:r>
              <a:rPr lang="ro-RO" sz="2700" dirty="0" err="1">
                <a:solidFill>
                  <a:srgbClr val="FFFF00"/>
                </a:solidFill>
              </a:rPr>
              <a:t>Tx</a:t>
            </a:r>
            <a:r>
              <a:rPr lang="en-US" sz="2700" dirty="0">
                <a:solidFill>
                  <a:srgbClr val="FFFF00"/>
                </a:solidFill>
              </a:rPr>
              <a:t>CSH DE LA DONORI NON</a:t>
            </a:r>
            <a:r>
              <a:rPr lang="ro-RO" sz="2700" dirty="0">
                <a:solidFill>
                  <a:srgbClr val="FFFF00"/>
                </a:solidFill>
              </a:rPr>
              <a:t>-</a:t>
            </a:r>
            <a:r>
              <a:rPr lang="en-US" sz="2700" dirty="0">
                <a:solidFill>
                  <a:srgbClr val="FFFF00"/>
                </a:solidFill>
              </a:rPr>
              <a:t>FAMILIALI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872" y="1416884"/>
            <a:ext cx="8352928" cy="389413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Atg.HLA</a:t>
            </a:r>
            <a:r>
              <a:rPr lang="en-US" sz="2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endParaRPr lang="ro-RO" sz="20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   </a:t>
            </a:r>
            <a:r>
              <a:rPr lang="en-US" sz="2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polimorfism</a:t>
            </a:r>
            <a:r>
              <a:rPr lang="en-US" sz="2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extrem</a:t>
            </a:r>
            <a:endParaRPr lang="en-US" sz="20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   </a:t>
            </a:r>
            <a:r>
              <a:rPr lang="en-US" sz="2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frecventa</a:t>
            </a:r>
            <a:r>
              <a:rPr lang="en-US" sz="2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diferita</a:t>
            </a:r>
            <a:r>
              <a:rPr lang="en-US" sz="2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sz="20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fenotipurilor</a:t>
            </a:r>
            <a:r>
              <a:rPr lang="en-US" sz="2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intre</a:t>
            </a:r>
            <a:r>
              <a:rPr lang="en-US" sz="2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diverse </a:t>
            </a:r>
            <a:r>
              <a:rPr lang="en-US" sz="20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populatii</a:t>
            </a:r>
            <a:r>
              <a:rPr lang="en-US" sz="2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</a:t>
            </a:r>
            <a:r>
              <a:rPr lang="en-US" sz="2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grupari</a:t>
            </a:r>
            <a:r>
              <a:rPr lang="en-US" sz="2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etnice</a:t>
            </a:r>
            <a:endParaRPr lang="en-US" sz="20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de ex.: un donor cu un </a:t>
            </a:r>
            <a:r>
              <a:rPr lang="en-US" sz="20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fenotip</a:t>
            </a:r>
            <a:r>
              <a:rPr lang="en-US" sz="2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</a:t>
            </a:r>
            <a:r>
              <a:rPr lang="en-US" sz="2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poate</a:t>
            </a:r>
            <a:r>
              <a:rPr lang="en-US" sz="2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fi </a:t>
            </a:r>
            <a:r>
              <a:rPr lang="en-US" sz="20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potrivit</a:t>
            </a:r>
            <a:r>
              <a:rPr lang="en-US" sz="2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doar</a:t>
            </a:r>
            <a:r>
              <a:rPr lang="en-US" sz="2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pentru</a:t>
            </a:r>
            <a:r>
              <a:rPr lang="en-US" sz="2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un  </a:t>
            </a:r>
            <a:r>
              <a:rPr lang="en-US" sz="20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procent</a:t>
            </a:r>
            <a:r>
              <a:rPr lang="en-US" sz="2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20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eventuali</a:t>
            </a:r>
            <a:r>
              <a:rPr lang="en-US" sz="2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receptori</a:t>
            </a:r>
            <a:r>
              <a:rPr lang="en-US" sz="2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sz="20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functie</a:t>
            </a:r>
            <a:r>
              <a:rPr lang="en-US" sz="2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ro-RO" sz="20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</a:t>
            </a:r>
            <a:r>
              <a:rPr lang="en-US" sz="20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</a:t>
            </a:r>
            <a:r>
              <a:rPr lang="en-US" sz="2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</a:t>
            </a:r>
            <a:r>
              <a:rPr lang="en-US" sz="2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origine</a:t>
            </a:r>
            <a:r>
              <a:rPr lang="en-US" sz="2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endParaRPr lang="ro-RO" sz="20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o-RO" sz="2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</a:t>
            </a:r>
            <a:r>
              <a:rPr lang="en-US" sz="2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78% </a:t>
            </a:r>
            <a:r>
              <a:rPr lang="en-US" sz="20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caucazieni</a:t>
            </a:r>
            <a:endParaRPr lang="en-US" sz="20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4" eaLnBrk="1" hangingPunct="1">
              <a:buFont typeface="Wingdings" panose="05000000000000000000" pitchFamily="2" charset="2"/>
              <a:buNone/>
              <a:defRPr/>
            </a:pP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55% </a:t>
            </a:r>
            <a:r>
              <a:rPr lang="en-US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hispanici</a:t>
            </a:r>
            <a:endParaRPr lang="en-US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4" eaLnBrk="1" hangingPunct="1">
              <a:buFont typeface="Wingdings" panose="05000000000000000000" pitchFamily="2" charset="2"/>
              <a:buNone/>
              <a:defRPr/>
            </a:pP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54% </a:t>
            </a:r>
            <a:r>
              <a:rPr lang="en-US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asiatici</a:t>
            </a:r>
            <a:endParaRPr lang="en-US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4" eaLnBrk="1" hangingPunct="1">
              <a:buFont typeface="Wingdings" panose="05000000000000000000" pitchFamily="2" charset="2"/>
              <a:buNone/>
              <a:defRPr/>
            </a:pP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38% </a:t>
            </a:r>
            <a:r>
              <a:rPr lang="en-US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afroamericani</a:t>
            </a:r>
            <a:endParaRPr lang="en-US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                                      </a:t>
            </a:r>
            <a:r>
              <a:rPr lang="en-GB" sz="14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lang="en-US" sz="14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cf.NMDP</a:t>
            </a:r>
            <a:r>
              <a:rPr lang="en-US" sz="14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]</a:t>
            </a:r>
          </a:p>
        </p:txBody>
      </p:sp>
      <p:sp>
        <p:nvSpPr>
          <p:cNvPr id="263172" name="TextBox 3"/>
          <p:cNvSpPr txBox="1">
            <a:spLocks noChangeArrowheads="1"/>
          </p:cNvSpPr>
          <p:nvPr/>
        </p:nvSpPr>
        <p:spPr bwMode="auto">
          <a:xfrm>
            <a:off x="457200" y="5313880"/>
            <a:ext cx="8147248" cy="707886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 eaLnBrk="1" hangingPunct="1"/>
            <a:r>
              <a:rPr lang="en-US" altLang="ro-RO" sz="2000" b="0" dirty="0" err="1">
                <a:solidFill>
                  <a:srgbClr val="FFFF00"/>
                </a:solidFill>
              </a:rPr>
              <a:t>Gasirea</a:t>
            </a:r>
            <a:r>
              <a:rPr lang="en-US" altLang="ro-RO" sz="2000" b="0" dirty="0">
                <a:solidFill>
                  <a:srgbClr val="FFFF00"/>
                </a:solidFill>
              </a:rPr>
              <a:t> </a:t>
            </a:r>
            <a:r>
              <a:rPr lang="en-US" altLang="ro-RO" sz="2000" b="0" dirty="0" err="1">
                <a:solidFill>
                  <a:srgbClr val="FFFF00"/>
                </a:solidFill>
              </a:rPr>
              <a:t>donatorului</a:t>
            </a:r>
            <a:r>
              <a:rPr lang="en-US" altLang="ro-RO" sz="2000" b="0" dirty="0">
                <a:solidFill>
                  <a:srgbClr val="FFFF00"/>
                </a:solidFill>
              </a:rPr>
              <a:t> </a:t>
            </a:r>
            <a:r>
              <a:rPr lang="en-US" altLang="ro-RO" sz="2000" b="0" dirty="0" err="1">
                <a:solidFill>
                  <a:srgbClr val="FFFF00"/>
                </a:solidFill>
              </a:rPr>
              <a:t>potrivit</a:t>
            </a:r>
            <a:r>
              <a:rPr lang="ro-RO" altLang="ro-RO" sz="2000" b="0" dirty="0">
                <a:solidFill>
                  <a:srgbClr val="FFFF00"/>
                </a:solidFill>
              </a:rPr>
              <a:t>:</a:t>
            </a:r>
            <a:r>
              <a:rPr lang="en-US" altLang="ro-RO" sz="2000" b="0" dirty="0">
                <a:solidFill>
                  <a:srgbClr val="FFFF00"/>
                </a:solidFill>
              </a:rPr>
              <a:t> in </a:t>
            </a:r>
            <a:r>
              <a:rPr lang="en-US" altLang="ro-RO" sz="2000" b="0" dirty="0" err="1">
                <a:solidFill>
                  <a:srgbClr val="FFFF00"/>
                </a:solidFill>
              </a:rPr>
              <a:t>medie</a:t>
            </a:r>
            <a:r>
              <a:rPr lang="en-US" altLang="ro-RO" sz="2000" b="0" dirty="0">
                <a:solidFill>
                  <a:srgbClr val="FFFF00"/>
                </a:solidFill>
              </a:rPr>
              <a:t> 6-8 sap</a:t>
            </a:r>
            <a:r>
              <a:rPr lang="ro-RO" altLang="ro-RO" sz="2000" b="0" dirty="0">
                <a:solidFill>
                  <a:srgbClr val="FFFF00"/>
                </a:solidFill>
              </a:rPr>
              <a:t>t. </a:t>
            </a:r>
          </a:p>
          <a:p>
            <a:pPr defTabSz="685800" eaLnBrk="1" hangingPunct="1"/>
            <a:r>
              <a:rPr lang="ro-RO" altLang="ro-RO" sz="2000" b="0" dirty="0">
                <a:solidFill>
                  <a:srgbClr val="FFFF00"/>
                </a:solidFill>
              </a:rPr>
              <a:t>și </a:t>
            </a:r>
            <a:r>
              <a:rPr lang="en-US" altLang="ro-RO" sz="2000" b="0" dirty="0" err="1">
                <a:solidFill>
                  <a:srgbClr val="FFFF00"/>
                </a:solidFill>
              </a:rPr>
              <a:t>cca</a:t>
            </a:r>
            <a:r>
              <a:rPr lang="en-US" altLang="ro-RO" sz="2000" b="0" dirty="0">
                <a:solidFill>
                  <a:srgbClr val="FFFF00"/>
                </a:solidFill>
              </a:rPr>
              <a:t>. 10-12 </a:t>
            </a:r>
            <a:r>
              <a:rPr lang="en-US" altLang="ro-RO" sz="2000" b="0" dirty="0" err="1">
                <a:solidFill>
                  <a:srgbClr val="FFFF00"/>
                </a:solidFill>
              </a:rPr>
              <a:t>sapt</a:t>
            </a:r>
            <a:r>
              <a:rPr lang="en-US" altLang="ro-RO" sz="2000" b="0" dirty="0">
                <a:solidFill>
                  <a:srgbClr val="FFFF00"/>
                </a:solidFill>
              </a:rPr>
              <a:t>. </a:t>
            </a:r>
            <a:r>
              <a:rPr lang="en-US" altLang="ro-RO" sz="2000" b="0" dirty="0" err="1">
                <a:solidFill>
                  <a:srgbClr val="FFFF00"/>
                </a:solidFill>
              </a:rPr>
              <a:t>pana</a:t>
            </a:r>
            <a:r>
              <a:rPr lang="en-US" altLang="ro-RO" sz="2000" b="0" dirty="0">
                <a:solidFill>
                  <a:srgbClr val="FFFF00"/>
                </a:solidFill>
              </a:rPr>
              <a:t> la </a:t>
            </a:r>
            <a:r>
              <a:rPr lang="en-US" altLang="ro-RO" sz="2000" b="0" dirty="0" err="1">
                <a:solidFill>
                  <a:srgbClr val="FFFF00"/>
                </a:solidFill>
              </a:rPr>
              <a:t>efectuarea</a:t>
            </a:r>
            <a:r>
              <a:rPr lang="en-US" altLang="ro-RO" sz="2000" b="0" dirty="0">
                <a:solidFill>
                  <a:srgbClr val="FFFF00"/>
                </a:solidFill>
              </a:rPr>
              <a:t> </a:t>
            </a:r>
            <a:r>
              <a:rPr lang="en-US" altLang="ro-RO" sz="2000" b="0" dirty="0" err="1">
                <a:solidFill>
                  <a:srgbClr val="FFFF00"/>
                </a:solidFill>
              </a:rPr>
              <a:t>transplantului</a:t>
            </a:r>
            <a:endParaRPr lang="en-US" altLang="ro-RO" sz="2000" b="0" dirty="0">
              <a:solidFill>
                <a:srgbClr val="FFFF00"/>
              </a:solidFill>
            </a:endParaRPr>
          </a:p>
        </p:txBody>
      </p:sp>
      <p:sp>
        <p:nvSpPr>
          <p:cNvPr id="263173" name="TextBox 4"/>
          <p:cNvSpPr txBox="1">
            <a:spLocks noChangeArrowheads="1"/>
          </p:cNvSpPr>
          <p:nvPr/>
        </p:nvSpPr>
        <p:spPr bwMode="auto">
          <a:xfrm>
            <a:off x="4539161" y="6237312"/>
            <a:ext cx="503634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 eaLnBrk="1" hangingPunct="1"/>
            <a:r>
              <a:rPr lang="en-US" altLang="ro-RO" sz="1050" b="0" dirty="0">
                <a:solidFill>
                  <a:srgbClr val="FFFF00"/>
                </a:solidFill>
              </a:rPr>
              <a:t>[</a:t>
            </a:r>
            <a:r>
              <a:rPr lang="en-US" altLang="ro-RO" sz="1050" b="0" dirty="0" err="1">
                <a:solidFill>
                  <a:srgbClr val="FFFF00"/>
                </a:solidFill>
              </a:rPr>
              <a:t>Weisdorf</a:t>
            </a:r>
            <a:r>
              <a:rPr lang="en-US" altLang="ro-RO" sz="1050" b="0" dirty="0">
                <a:solidFill>
                  <a:srgbClr val="FFFF00"/>
                </a:solidFill>
              </a:rPr>
              <a:t> D., in “Stem cell transplantation for hematologic malignancies” </a:t>
            </a:r>
          </a:p>
          <a:p>
            <a:pPr defTabSz="685800" eaLnBrk="1" hangingPunct="1"/>
            <a:r>
              <a:rPr lang="en-US" altLang="ro-RO" sz="1050" b="0" dirty="0">
                <a:solidFill>
                  <a:srgbClr val="FFFF00"/>
                </a:solidFill>
              </a:rPr>
              <a:t>(</a:t>
            </a:r>
            <a:r>
              <a:rPr lang="en-US" altLang="ro-RO" sz="1050" b="0" dirty="0" err="1">
                <a:solidFill>
                  <a:srgbClr val="FFFF00"/>
                </a:solidFill>
              </a:rPr>
              <a:t>Soifer</a:t>
            </a:r>
            <a:r>
              <a:rPr lang="en-US" altLang="ro-RO" sz="1050" b="0" dirty="0">
                <a:solidFill>
                  <a:srgbClr val="FFFF00"/>
                </a:solidFill>
              </a:rPr>
              <a:t> R. ed.), Humana Press, Totowa, </a:t>
            </a:r>
            <a:r>
              <a:rPr lang="en-US" altLang="ro-RO" sz="1050" b="0" dirty="0" err="1">
                <a:solidFill>
                  <a:srgbClr val="FFFF00"/>
                </a:solidFill>
              </a:rPr>
              <a:t>N.Jersey</a:t>
            </a:r>
            <a:r>
              <a:rPr lang="en-US" altLang="ro-RO" sz="1050" b="0" dirty="0">
                <a:solidFill>
                  <a:srgbClr val="FFFF00"/>
                </a:solidFill>
              </a:rPr>
              <a:t>, 2004, p.357]</a:t>
            </a:r>
          </a:p>
        </p:txBody>
      </p:sp>
    </p:spTree>
    <p:extLst>
      <p:ext uri="{BB962C8B-B14F-4D97-AF65-F5344CB8AC3E}">
        <p14:creationId xmlns:p14="http://schemas.microsoft.com/office/powerpoint/2010/main" val="25110773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solidFill>
                  <a:srgbClr val="FFFF00"/>
                </a:solidFill>
              </a:rPr>
              <a:t>INFLUENTA FACTORILOR DEMOGRAFICI SI BIOLOGICI ASUPRA EVOLUTIEI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507288" cy="4983159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en-US" sz="2000" dirty="0" err="1">
                <a:solidFill>
                  <a:srgbClr val="FFFF00"/>
                </a:solidFill>
              </a:rPr>
              <a:t>Grefarea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si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supravietuirea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globala</a:t>
            </a:r>
            <a:r>
              <a:rPr lang="en-US" sz="2000" dirty="0">
                <a:solidFill>
                  <a:srgbClr val="FFFF00"/>
                </a:solidFill>
              </a:rPr>
              <a:t> nu </a:t>
            </a:r>
            <a:r>
              <a:rPr lang="en-US" sz="2000" dirty="0" err="1">
                <a:solidFill>
                  <a:srgbClr val="FFFF00"/>
                </a:solidFill>
              </a:rPr>
              <a:t>sunt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influentate</a:t>
            </a:r>
            <a:r>
              <a:rPr lang="en-US" sz="2000" dirty="0">
                <a:solidFill>
                  <a:srgbClr val="FFFF00"/>
                </a:solidFill>
              </a:rPr>
              <a:t> de </a:t>
            </a:r>
            <a:r>
              <a:rPr lang="en-US" sz="2000" dirty="0" err="1">
                <a:solidFill>
                  <a:srgbClr val="FFFF00"/>
                </a:solidFill>
              </a:rPr>
              <a:t>varsta</a:t>
            </a:r>
            <a:r>
              <a:rPr lang="en-US" sz="2000" dirty="0">
                <a:solidFill>
                  <a:srgbClr val="FFFF00"/>
                </a:solidFill>
              </a:rPr>
              <a:t>, rasa </a:t>
            </a:r>
            <a:r>
              <a:rPr lang="en-US" sz="2000" dirty="0" err="1">
                <a:solidFill>
                  <a:srgbClr val="FFFF00"/>
                </a:solidFill>
              </a:rPr>
              <a:t>sau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serostatusul</a:t>
            </a:r>
            <a:r>
              <a:rPr lang="en-US" sz="2000" dirty="0">
                <a:solidFill>
                  <a:srgbClr val="FFFF00"/>
                </a:solidFill>
              </a:rPr>
              <a:t> CMV ale </a:t>
            </a:r>
            <a:r>
              <a:rPr lang="en-US" sz="2000" dirty="0" err="1">
                <a:solidFill>
                  <a:srgbClr val="FFFF00"/>
                </a:solidFill>
              </a:rPr>
              <a:t>donorului</a:t>
            </a:r>
            <a:endParaRPr lang="en-US" sz="2000" dirty="0">
              <a:solidFill>
                <a:srgbClr val="FFFF00"/>
              </a:solidFill>
            </a:endParaRPr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en-US" sz="2000" dirty="0" err="1">
                <a:solidFill>
                  <a:srgbClr val="FFFF00"/>
                </a:solidFill>
              </a:rPr>
              <a:t>Riscul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instalarii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GvHD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cronice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este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mai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redus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daca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donatorul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grefei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este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barbat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sau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femeie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nulipara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sau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daca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ambii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parteneri</a:t>
            </a:r>
            <a:r>
              <a:rPr lang="en-US" sz="2000" dirty="0">
                <a:solidFill>
                  <a:srgbClr val="FFFF00"/>
                </a:solidFill>
              </a:rPr>
              <a:t> nu </a:t>
            </a:r>
            <a:r>
              <a:rPr lang="en-US" sz="2000" dirty="0" err="1">
                <a:solidFill>
                  <a:srgbClr val="FFFF00"/>
                </a:solidFill>
              </a:rPr>
              <a:t>sunt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purtatori</a:t>
            </a:r>
            <a:r>
              <a:rPr lang="en-US" sz="2000" dirty="0">
                <a:solidFill>
                  <a:srgbClr val="FFFF00"/>
                </a:solidFill>
              </a:rPr>
              <a:t> de </a:t>
            </a:r>
            <a:r>
              <a:rPr lang="en-US" sz="2000" dirty="0" err="1">
                <a:solidFill>
                  <a:srgbClr val="FFFF00"/>
                </a:solidFill>
              </a:rPr>
              <a:t>infectie</a:t>
            </a:r>
            <a:r>
              <a:rPr lang="en-US" sz="2000" dirty="0">
                <a:solidFill>
                  <a:srgbClr val="FFFF00"/>
                </a:solidFill>
              </a:rPr>
              <a:t> cu CMV</a:t>
            </a:r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en-US" sz="2000" dirty="0" err="1">
                <a:solidFill>
                  <a:srgbClr val="FFFF00"/>
                </a:solidFill>
              </a:rPr>
              <a:t>Riscul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aparitiei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GvHD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acuta</a:t>
            </a:r>
            <a:r>
              <a:rPr lang="en-US" sz="2000" dirty="0">
                <a:solidFill>
                  <a:srgbClr val="FFFF00"/>
                </a:solidFill>
              </a:rPr>
              <a:t> de grad III </a:t>
            </a:r>
            <a:r>
              <a:rPr lang="en-US" sz="2000" dirty="0" err="1">
                <a:solidFill>
                  <a:srgbClr val="FFFF00"/>
                </a:solidFill>
              </a:rPr>
              <a:t>sau</a:t>
            </a:r>
            <a:r>
              <a:rPr lang="en-US" sz="2000" dirty="0">
                <a:solidFill>
                  <a:srgbClr val="FFFF00"/>
                </a:solidFill>
              </a:rPr>
              <a:t> IV </a:t>
            </a:r>
            <a:r>
              <a:rPr lang="en-US" sz="2000" dirty="0" err="1">
                <a:solidFill>
                  <a:srgbClr val="FFFF00"/>
                </a:solidFill>
              </a:rPr>
              <a:t>este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mai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ridicat</a:t>
            </a:r>
            <a:r>
              <a:rPr lang="en-US" sz="2000" dirty="0">
                <a:solidFill>
                  <a:srgbClr val="FFFF00"/>
                </a:solidFill>
              </a:rPr>
              <a:t> de 1,5 – 1,8 </a:t>
            </a:r>
            <a:r>
              <a:rPr lang="en-US" sz="2000" dirty="0" err="1">
                <a:solidFill>
                  <a:srgbClr val="FFFF00"/>
                </a:solidFill>
              </a:rPr>
              <a:t>ori</a:t>
            </a:r>
            <a:r>
              <a:rPr lang="en-US" sz="2000" dirty="0">
                <a:solidFill>
                  <a:srgbClr val="FFFF00"/>
                </a:solidFill>
              </a:rPr>
              <a:t> in </a:t>
            </a:r>
            <a:r>
              <a:rPr lang="en-US" sz="2000" dirty="0" err="1">
                <a:solidFill>
                  <a:srgbClr val="FFFF00"/>
                </a:solidFill>
              </a:rPr>
              <a:t>cazul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nepotrivirilor</a:t>
            </a:r>
            <a:r>
              <a:rPr lang="en-US" sz="2000" dirty="0">
                <a:solidFill>
                  <a:srgbClr val="FFFF00"/>
                </a:solidFill>
              </a:rPr>
              <a:t> HLA </a:t>
            </a:r>
            <a:r>
              <a:rPr lang="en-US" sz="2000" dirty="0" err="1">
                <a:solidFill>
                  <a:srgbClr val="FFFF00"/>
                </a:solidFill>
              </a:rPr>
              <a:t>indiferent</a:t>
            </a:r>
            <a:r>
              <a:rPr lang="en-US" sz="2000" dirty="0">
                <a:solidFill>
                  <a:srgbClr val="FFFF00"/>
                </a:solidFill>
              </a:rPr>
              <a:t> ca </a:t>
            </a:r>
            <a:r>
              <a:rPr lang="en-US" sz="2000" dirty="0" err="1">
                <a:solidFill>
                  <a:srgbClr val="FFFF00"/>
                </a:solidFill>
              </a:rPr>
              <a:t>acestea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sunt</a:t>
            </a:r>
            <a:r>
              <a:rPr lang="en-US" sz="2000" dirty="0">
                <a:solidFill>
                  <a:srgbClr val="FFFF00"/>
                </a:solidFill>
              </a:rPr>
              <a:t> determinate la </a:t>
            </a:r>
            <a:r>
              <a:rPr lang="en-US" sz="2000" dirty="0" err="1">
                <a:solidFill>
                  <a:srgbClr val="FFFF00"/>
                </a:solidFill>
              </a:rPr>
              <a:t>nivel</a:t>
            </a:r>
            <a:r>
              <a:rPr lang="en-US" sz="2000" dirty="0">
                <a:solidFill>
                  <a:srgbClr val="FFFF00"/>
                </a:solidFill>
              </a:rPr>
              <a:t> de </a:t>
            </a:r>
            <a:r>
              <a:rPr lang="en-US" sz="2000" dirty="0" err="1">
                <a:solidFill>
                  <a:srgbClr val="FFFF00"/>
                </a:solidFill>
              </a:rPr>
              <a:t>Atg</a:t>
            </a:r>
            <a:r>
              <a:rPr lang="en-US" sz="2000" dirty="0">
                <a:solidFill>
                  <a:srgbClr val="FFFF00"/>
                </a:solidFill>
              </a:rPr>
              <a:t>. </a:t>
            </a:r>
            <a:r>
              <a:rPr lang="en-US" sz="2000" dirty="0" err="1">
                <a:solidFill>
                  <a:srgbClr val="FFFF00"/>
                </a:solidFill>
              </a:rPr>
              <a:t>sau</a:t>
            </a:r>
            <a:r>
              <a:rPr lang="en-US" sz="2000" dirty="0">
                <a:solidFill>
                  <a:srgbClr val="FFFF00"/>
                </a:solidFill>
              </a:rPr>
              <a:t> de </a:t>
            </a:r>
            <a:r>
              <a:rPr lang="en-US" sz="2000" dirty="0" err="1">
                <a:solidFill>
                  <a:srgbClr val="FFFF00"/>
                </a:solidFill>
              </a:rPr>
              <a:t>alele</a:t>
            </a:r>
            <a:r>
              <a:rPr lang="en-US" sz="2000" dirty="0">
                <a:solidFill>
                  <a:srgbClr val="FFFF00"/>
                </a:solidFill>
              </a:rPr>
              <a:t>, cu impact </a:t>
            </a:r>
            <a:r>
              <a:rPr lang="en-US" sz="2000" dirty="0" err="1">
                <a:solidFill>
                  <a:srgbClr val="FFFF00"/>
                </a:solidFill>
              </a:rPr>
              <a:t>asupra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mortalitatii</a:t>
            </a:r>
            <a:r>
              <a:rPr lang="en-US" sz="2000" dirty="0">
                <a:solidFill>
                  <a:srgbClr val="FFFF00"/>
                </a:solidFill>
              </a:rPr>
              <a:t>  (</a:t>
            </a:r>
            <a:r>
              <a:rPr lang="en-US" sz="2000" dirty="0" err="1">
                <a:solidFill>
                  <a:srgbClr val="FFFF00"/>
                </a:solidFill>
              </a:rPr>
              <a:t>supravietuirea</a:t>
            </a:r>
            <a:r>
              <a:rPr lang="en-US" sz="2000" dirty="0">
                <a:solidFill>
                  <a:srgbClr val="FFFF00"/>
                </a:solidFill>
              </a:rPr>
              <a:t> la 1 an </a:t>
            </a:r>
            <a:r>
              <a:rPr lang="en-US" sz="2000" dirty="0" err="1">
                <a:solidFill>
                  <a:srgbClr val="FFFF00"/>
                </a:solidFill>
              </a:rPr>
              <a:t>scade</a:t>
            </a:r>
            <a:r>
              <a:rPr lang="en-US" sz="2000" dirty="0">
                <a:solidFill>
                  <a:srgbClr val="FFFF00"/>
                </a:solidFill>
              </a:rPr>
              <a:t> cu 10% </a:t>
            </a:r>
            <a:r>
              <a:rPr lang="en-US" sz="2000" dirty="0" err="1">
                <a:solidFill>
                  <a:srgbClr val="FFFF00"/>
                </a:solidFill>
              </a:rPr>
              <a:t>pentru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fiecare</a:t>
            </a:r>
            <a:r>
              <a:rPr lang="en-US" sz="2000" dirty="0">
                <a:solidFill>
                  <a:srgbClr val="FFFF00"/>
                </a:solidFill>
              </a:rPr>
              <a:t> mismatch </a:t>
            </a:r>
            <a:r>
              <a:rPr lang="en-US" sz="2000" dirty="0" err="1">
                <a:solidFill>
                  <a:srgbClr val="FFFF00"/>
                </a:solidFill>
              </a:rPr>
              <a:t>aditional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indiferent</a:t>
            </a:r>
            <a:r>
              <a:rPr lang="en-US" sz="2000" dirty="0">
                <a:solidFill>
                  <a:srgbClr val="FFFF00"/>
                </a:solidFill>
              </a:rPr>
              <a:t> de locus. </a:t>
            </a:r>
            <a:r>
              <a:rPr lang="en-US" sz="2000" dirty="0" err="1">
                <a:solidFill>
                  <a:srgbClr val="FFFF00"/>
                </a:solidFill>
              </a:rPr>
              <a:t>Nepotrivirea</a:t>
            </a:r>
            <a:r>
              <a:rPr lang="en-US" sz="2000" dirty="0">
                <a:solidFill>
                  <a:srgbClr val="FFFF00"/>
                </a:solidFill>
              </a:rPr>
              <a:t> in HLA-A </a:t>
            </a:r>
            <a:r>
              <a:rPr lang="en-US" sz="2000" dirty="0" err="1">
                <a:solidFill>
                  <a:srgbClr val="FFFF00"/>
                </a:solidFill>
              </a:rPr>
              <a:t>prezinta</a:t>
            </a:r>
            <a:r>
              <a:rPr lang="en-US" sz="2000" dirty="0">
                <a:solidFill>
                  <a:srgbClr val="FFFF00"/>
                </a:solidFill>
              </a:rPr>
              <a:t> un </a:t>
            </a:r>
            <a:r>
              <a:rPr lang="en-US" sz="2000" dirty="0" err="1">
                <a:solidFill>
                  <a:srgbClr val="FFFF00"/>
                </a:solidFill>
              </a:rPr>
              <a:t>risc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mai</a:t>
            </a:r>
            <a:r>
              <a:rPr lang="en-US" sz="2000" dirty="0">
                <a:solidFill>
                  <a:srgbClr val="FFFF00"/>
                </a:solidFill>
              </a:rPr>
              <a:t> mare </a:t>
            </a:r>
            <a:r>
              <a:rPr lang="en-US" sz="2000" dirty="0" err="1">
                <a:solidFill>
                  <a:srgbClr val="FFFF00"/>
                </a:solidFill>
              </a:rPr>
              <a:t>pentru</a:t>
            </a:r>
            <a:r>
              <a:rPr lang="en-US" sz="2000" dirty="0">
                <a:solidFill>
                  <a:srgbClr val="FFFF00"/>
                </a:solidFill>
              </a:rPr>
              <a:t> TRM (</a:t>
            </a:r>
            <a:r>
              <a:rPr lang="en-US" sz="2000" dirty="0" err="1">
                <a:solidFill>
                  <a:srgbClr val="FFFF00"/>
                </a:solidFill>
              </a:rPr>
              <a:t>mortalitatea</a:t>
            </a:r>
            <a:r>
              <a:rPr lang="en-US" sz="2000" dirty="0">
                <a:solidFill>
                  <a:srgbClr val="FFFF00"/>
                </a:solidFill>
              </a:rPr>
              <a:t> in prima </a:t>
            </a:r>
            <a:r>
              <a:rPr lang="en-US" sz="2000" dirty="0" err="1">
                <a:solidFill>
                  <a:srgbClr val="FFFF00"/>
                </a:solidFill>
              </a:rPr>
              <a:t>suta</a:t>
            </a:r>
            <a:r>
              <a:rPr lang="en-US" sz="2000" dirty="0">
                <a:solidFill>
                  <a:srgbClr val="FFFF00"/>
                </a:solidFill>
              </a:rPr>
              <a:t> de </a:t>
            </a:r>
            <a:r>
              <a:rPr lang="en-US" sz="2000" dirty="0" err="1">
                <a:solidFill>
                  <a:srgbClr val="FFFF00"/>
                </a:solidFill>
              </a:rPr>
              <a:t>zile</a:t>
            </a:r>
            <a:r>
              <a:rPr lang="en-US" sz="2000" dirty="0">
                <a:solidFill>
                  <a:srgbClr val="FFFF00"/>
                </a:solidFill>
              </a:rPr>
              <a:t>).</a:t>
            </a:r>
            <a:endParaRPr lang="ro-RO" sz="2000" dirty="0">
              <a:solidFill>
                <a:srgbClr val="FFFF00"/>
              </a:solidFill>
            </a:endParaRPr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en-US" sz="2000" dirty="0">
                <a:solidFill>
                  <a:srgbClr val="FFFF00"/>
                </a:solidFill>
              </a:rPr>
              <a:t>In general, </a:t>
            </a:r>
            <a:r>
              <a:rPr lang="en-US" sz="2000" dirty="0" err="1">
                <a:solidFill>
                  <a:srgbClr val="FFFF00"/>
                </a:solidFill>
              </a:rPr>
              <a:t>nepotrivirea</a:t>
            </a:r>
            <a:r>
              <a:rPr lang="en-US" sz="2000" dirty="0">
                <a:solidFill>
                  <a:srgbClr val="FFFF00"/>
                </a:solidFill>
              </a:rPr>
              <a:t> la un </a:t>
            </a:r>
            <a:r>
              <a:rPr lang="en-US" sz="2000" dirty="0" err="1">
                <a:solidFill>
                  <a:srgbClr val="FFFF00"/>
                </a:solidFill>
              </a:rPr>
              <a:t>singur</a:t>
            </a:r>
            <a:r>
              <a:rPr lang="en-US" sz="2000" dirty="0">
                <a:solidFill>
                  <a:srgbClr val="FFFF00"/>
                </a:solidFill>
              </a:rPr>
              <a:t> locus HLA nu </a:t>
            </a:r>
            <a:r>
              <a:rPr lang="en-US" sz="2000" dirty="0" err="1">
                <a:solidFill>
                  <a:srgbClr val="FFFF00"/>
                </a:solidFill>
              </a:rPr>
              <a:t>influenteaza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grefarea</a:t>
            </a: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264196" name="TextBox 3"/>
          <p:cNvSpPr txBox="1">
            <a:spLocks noChangeArrowheads="1"/>
          </p:cNvSpPr>
          <p:nvPr/>
        </p:nvSpPr>
        <p:spPr bwMode="auto">
          <a:xfrm>
            <a:off x="5801477" y="6237312"/>
            <a:ext cx="3375422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 eaLnBrk="1" hangingPunct="1"/>
            <a:r>
              <a:rPr lang="en-US" altLang="ro-RO" sz="1050" b="0" dirty="0">
                <a:solidFill>
                  <a:srgbClr val="FFFF00"/>
                </a:solidFill>
              </a:rPr>
              <a:t>(</a:t>
            </a:r>
            <a:r>
              <a:rPr lang="en-US" altLang="ro-RO" sz="1050" b="0" dirty="0" err="1">
                <a:solidFill>
                  <a:srgbClr val="FFFF00"/>
                </a:solidFill>
              </a:rPr>
              <a:t>Tomblyn</a:t>
            </a:r>
            <a:r>
              <a:rPr lang="en-US" altLang="ro-RO" sz="1050" b="0" dirty="0">
                <a:solidFill>
                  <a:srgbClr val="FFFF00"/>
                </a:solidFill>
              </a:rPr>
              <a:t> M. &amp; </a:t>
            </a:r>
            <a:r>
              <a:rPr lang="en-US" altLang="ro-RO" sz="1050" b="0" dirty="0" err="1">
                <a:solidFill>
                  <a:srgbClr val="FFFF00"/>
                </a:solidFill>
              </a:rPr>
              <a:t>Weisdorf</a:t>
            </a:r>
            <a:r>
              <a:rPr lang="en-US" altLang="ro-RO" sz="1050" b="0" dirty="0">
                <a:solidFill>
                  <a:srgbClr val="FFFF00"/>
                </a:solidFill>
              </a:rPr>
              <a:t> D., 2009, </a:t>
            </a:r>
            <a:r>
              <a:rPr lang="en-US" altLang="ro-RO" sz="1050" b="0" dirty="0" err="1">
                <a:solidFill>
                  <a:srgbClr val="FFFF00"/>
                </a:solidFill>
              </a:rPr>
              <a:t>op.cit</a:t>
            </a:r>
            <a:r>
              <a:rPr lang="en-US" altLang="ro-RO" sz="1050" b="0" dirty="0">
                <a:solidFill>
                  <a:srgbClr val="FFFF00"/>
                </a:solidFill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10307105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1178719"/>
            <a:ext cx="8352928" cy="85725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700" dirty="0">
                <a:solidFill>
                  <a:srgbClr val="FFFF00"/>
                </a:solidFill>
              </a:rPr>
              <a:t>TIPURI DE TRANSPLANT ALLOGENEIC DUPA GRADUL DE INRUDIRE SI IDENTITATE IN SISTEMUL HLA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1459417"/>
              </p:ext>
            </p:extLst>
          </p:nvPr>
        </p:nvGraphicFramePr>
        <p:xfrm>
          <a:off x="467544" y="2420888"/>
          <a:ext cx="8208912" cy="4104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145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83" marB="3428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Sursa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83" marB="34283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83" marB="3428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9637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Donator familial</a:t>
                      </a:r>
                    </a:p>
                    <a:p>
                      <a:r>
                        <a:rPr lang="en-US" sz="1400" dirty="0"/>
                        <a:t>HLA </a:t>
                      </a:r>
                      <a:r>
                        <a:rPr lang="en-US" sz="1400" dirty="0" err="1"/>
                        <a:t>identic</a:t>
                      </a:r>
                      <a:endParaRPr lang="en-US" sz="1400" dirty="0"/>
                    </a:p>
                  </a:txBody>
                  <a:tcPr marL="68580" marR="68580" marT="34283" marB="34283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r>
                        <a:rPr lang="en-US" sz="1400" dirty="0"/>
                        <a:t>M.O.</a:t>
                      </a:r>
                    </a:p>
                    <a:p>
                      <a:r>
                        <a:rPr lang="en-US" sz="1400" dirty="0" err="1"/>
                        <a:t>Sg.p</a:t>
                      </a:r>
                      <a:r>
                        <a:rPr lang="en-US" sz="1400" dirty="0"/>
                        <a:t>.</a:t>
                      </a:r>
                    </a:p>
                  </a:txBody>
                  <a:tcPr marL="68580" marR="68580" marT="34283" marB="34283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r>
                        <a:rPr lang="en-US" sz="1400" dirty="0"/>
                        <a:t>OPTIUNEA 1</a:t>
                      </a:r>
                    </a:p>
                    <a:p>
                      <a:r>
                        <a:rPr lang="en-US" sz="1400" dirty="0" err="1"/>
                        <a:t>Cca</a:t>
                      </a:r>
                      <a:r>
                        <a:rPr lang="en-US" sz="1400" dirty="0"/>
                        <a:t>.</a:t>
                      </a:r>
                      <a:r>
                        <a:rPr lang="en-US" sz="1400" baseline="0" dirty="0"/>
                        <a:t> 25% din </a:t>
                      </a:r>
                      <a:r>
                        <a:rPr lang="en-US" sz="1400" baseline="0" dirty="0" err="1"/>
                        <a:t>situatii</a:t>
                      </a:r>
                      <a:endParaRPr lang="en-US" sz="1400" dirty="0"/>
                    </a:p>
                  </a:txBody>
                  <a:tcPr marL="68580" marR="68580" marT="34283" marB="3428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5545">
                <a:tc>
                  <a:txBody>
                    <a:bodyPr/>
                    <a:lstStyle/>
                    <a:p>
                      <a:r>
                        <a:rPr lang="en-US" sz="1400" dirty="0" err="1"/>
                        <a:t>Haploidentic</a:t>
                      </a:r>
                      <a:endParaRPr lang="en-US" sz="1400" dirty="0"/>
                    </a:p>
                    <a:p>
                      <a:r>
                        <a:rPr lang="en-US" sz="1400" dirty="0"/>
                        <a:t>(50%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identitate</a:t>
                      </a:r>
                      <a:r>
                        <a:rPr lang="en-US" sz="1400" baseline="0" dirty="0"/>
                        <a:t>)</a:t>
                      </a:r>
                      <a:endParaRPr lang="en-US" sz="1400" dirty="0"/>
                    </a:p>
                  </a:txBody>
                  <a:tcPr marL="68580" marR="68580" marT="34283" marB="34283"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Sg.p</a:t>
                      </a:r>
                      <a:r>
                        <a:rPr lang="en-US" sz="1400" dirty="0"/>
                        <a:t>.</a:t>
                      </a:r>
                    </a:p>
                  </a:txBody>
                  <a:tcPr marL="68580" marR="68580" marT="34283" marB="34283"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Largeste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posibilitatile</a:t>
                      </a:r>
                      <a:r>
                        <a:rPr lang="en-US" sz="1400" dirty="0"/>
                        <a:t> de </a:t>
                      </a:r>
                      <a:r>
                        <a:rPr lang="en-US" sz="1400" dirty="0" err="1"/>
                        <a:t>imperechere</a:t>
                      </a:r>
                      <a:endParaRPr lang="en-US" sz="1400" dirty="0"/>
                    </a:p>
                  </a:txBody>
                  <a:tcPr marL="68580" marR="68580" marT="34283" marB="3428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7819">
                <a:tc>
                  <a:txBody>
                    <a:bodyPr/>
                    <a:lstStyle/>
                    <a:p>
                      <a:r>
                        <a:rPr lang="en-US" sz="1400" b="1" dirty="0"/>
                        <a:t>Donator </a:t>
                      </a:r>
                      <a:r>
                        <a:rPr lang="en-US" sz="1400" b="1" dirty="0" err="1"/>
                        <a:t>nonfamilial</a:t>
                      </a:r>
                      <a:endParaRPr lang="en-US" sz="1400" b="1" dirty="0"/>
                    </a:p>
                    <a:p>
                      <a:r>
                        <a:rPr lang="en-US" sz="1400" dirty="0"/>
                        <a:t>HLA </a:t>
                      </a:r>
                      <a:r>
                        <a:rPr lang="en-US" sz="1400" dirty="0" err="1"/>
                        <a:t>identic</a:t>
                      </a:r>
                      <a:endParaRPr lang="en-US" sz="1400" dirty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aseline="0" dirty="0"/>
                        <a:t> donator adult </a:t>
                      </a:r>
                      <a:r>
                        <a:rPr lang="en-US" sz="1400" baseline="0" dirty="0" err="1"/>
                        <a:t>sau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copil</a:t>
                      </a:r>
                      <a:endParaRPr lang="en-US" sz="1400" baseline="0" dirty="0"/>
                    </a:p>
                    <a:p>
                      <a:pPr>
                        <a:buFont typeface="Arial" pitchFamily="34" charset="0"/>
                        <a:buNone/>
                      </a:pPr>
                      <a:endParaRPr lang="en-US" sz="1400" baseline="0" dirty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aseline="0" dirty="0"/>
                        <a:t> donator </a:t>
                      </a:r>
                      <a:r>
                        <a:rPr lang="en-US" sz="1400" baseline="0" dirty="0" err="1"/>
                        <a:t>nou-nascut</a:t>
                      </a:r>
                      <a:endParaRPr lang="en-US" sz="1400" dirty="0"/>
                    </a:p>
                  </a:txBody>
                  <a:tcPr marL="68580" marR="68580" marT="34283" marB="34283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r>
                        <a:rPr lang="en-US" sz="1400" dirty="0"/>
                        <a:t>M.O.</a:t>
                      </a:r>
                    </a:p>
                    <a:p>
                      <a:r>
                        <a:rPr lang="en-US" sz="1400" dirty="0" err="1"/>
                        <a:t>Sg.p</a:t>
                      </a:r>
                      <a:r>
                        <a:rPr lang="en-US" sz="1400" dirty="0"/>
                        <a:t>.</a:t>
                      </a:r>
                    </a:p>
                    <a:p>
                      <a:r>
                        <a:rPr lang="en-US" sz="1400" dirty="0"/>
                        <a:t>Cordon </a:t>
                      </a:r>
                      <a:r>
                        <a:rPr lang="en-US" sz="1400" dirty="0" err="1"/>
                        <a:t>ombilical</a:t>
                      </a:r>
                      <a:endParaRPr lang="en-US" sz="1400" dirty="0"/>
                    </a:p>
                  </a:txBody>
                  <a:tcPr marL="68580" marR="68580" marT="34283" marB="34283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r>
                        <a:rPr lang="en-US" sz="1400" dirty="0"/>
                        <a:t>OPTIUNEA 2</a:t>
                      </a:r>
                    </a:p>
                    <a:p>
                      <a:r>
                        <a:rPr lang="en-US" sz="1400" dirty="0" err="1"/>
                        <a:t>Indicatii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speciale</a:t>
                      </a:r>
                      <a:endParaRPr lang="en-US" sz="1400" dirty="0"/>
                    </a:p>
                  </a:txBody>
                  <a:tcPr marL="68580" marR="68580" marT="34283" marB="3428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31414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562" y="375046"/>
            <a:ext cx="8136904" cy="642938"/>
          </a:xfrm>
        </p:spPr>
        <p:txBody>
          <a:bodyPr/>
          <a:lstStyle/>
          <a:p>
            <a:pPr eaLnBrk="1" hangingPunct="1">
              <a:defRPr/>
            </a:pPr>
            <a:r>
              <a:rPr lang="en-US" sz="2700" b="1" dirty="0">
                <a:solidFill>
                  <a:srgbClr val="FFFF00"/>
                </a:solidFill>
              </a:rPr>
              <a:t>TRANSPLANTUL DIN CORDON OMBILICAL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10916"/>
            <a:ext cx="8424936" cy="513045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Alternativa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rezerva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pentru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subiecte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 care nu se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gasesc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donori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nonfamiliali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adulti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ro-RO" sz="16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(ex.in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cazul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unor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minoritati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etnice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1600" b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Particularitati</a:t>
            </a:r>
            <a:endParaRPr lang="en-US" sz="16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recoltare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facila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sigura</a:t>
            </a:r>
            <a:endParaRPr lang="en-US" sz="16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produsul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congeleaza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pastreaza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banci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cu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azot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lichid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 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livrare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rapida</a:t>
            </a:r>
            <a:endParaRPr lang="en-US" sz="16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sz="16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1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rgbClr val="66FF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este</a:t>
            </a:r>
            <a:r>
              <a:rPr lang="en-US" sz="1600" b="1" dirty="0">
                <a:solidFill>
                  <a:srgbClr val="66FF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rgbClr val="66FF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necesara</a:t>
            </a:r>
            <a:r>
              <a:rPr lang="en-US" sz="1600" b="1" dirty="0">
                <a:solidFill>
                  <a:srgbClr val="66FF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rgbClr val="66FF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testarea</a:t>
            </a:r>
            <a:r>
              <a:rPr lang="en-US" sz="1600" b="1" dirty="0">
                <a:solidFill>
                  <a:srgbClr val="66FF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HLA – A – B - C </a:t>
            </a:r>
            <a:r>
              <a:rPr lang="en-US" sz="1600" b="1" dirty="0" err="1">
                <a:solidFill>
                  <a:srgbClr val="66FF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</a:t>
            </a:r>
            <a:r>
              <a:rPr lang="en-US" sz="1600" b="1" dirty="0">
                <a:solidFill>
                  <a:srgbClr val="66FF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DR </a:t>
            </a:r>
            <a:r>
              <a:rPr lang="en-US" sz="1600" b="1" dirty="0" err="1">
                <a:solidFill>
                  <a:srgbClr val="66FF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inaintea</a:t>
            </a:r>
            <a:r>
              <a:rPr lang="en-US" sz="1600" b="1" dirty="0">
                <a:solidFill>
                  <a:srgbClr val="66FF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rgbClr val="66FF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congelarii</a:t>
            </a:r>
            <a:r>
              <a:rPr lang="en-US" sz="16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defRPr/>
            </a:pP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sunt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exclusi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purtatorii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unor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boli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genetice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(ex.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siclemie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galactozemie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boli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metabolice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defRPr/>
            </a:pP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celulele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grefate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sunt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“naïve”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d.p.d.v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imunologic</a:t>
            </a:r>
            <a:endParaRPr lang="en-US" sz="16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-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Lf.mature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putine</a:t>
            </a:r>
            <a:endParaRPr lang="en-US" sz="16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-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exprimarea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moleculelor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adeziune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a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mediatorilor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inflamatiei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este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redusa</a:t>
            </a:r>
            <a:endParaRPr lang="en-US" sz="16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3" eaLnBrk="1" hangingPunct="1">
              <a:buFontTx/>
              <a:buNone/>
              <a:defRPr/>
            </a:pP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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reactia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GvHD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ac.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redusa</a:t>
            </a:r>
            <a:endParaRPr lang="en-US" sz="16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3" eaLnBrk="1" hangingPunct="1">
              <a:buFontTx/>
              <a:buNone/>
              <a:defRPr/>
            </a:pP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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incidenta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GvHD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cr.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redusa</a:t>
            </a:r>
            <a:endParaRPr lang="en-US" sz="16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-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reconstituirea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Gr.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Tr.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lenta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(M   23 z) 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admit 4/6 din 6/6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potriviri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antigenice</a:t>
            </a:r>
            <a:endParaRPr lang="en-US" sz="16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sunt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posibile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transplante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cu 2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unitati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allogeneice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la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donatori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diferiti</a:t>
            </a:r>
            <a:endParaRPr lang="en-US" sz="16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doza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utila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≥ 2,5 x 10</a:t>
            </a:r>
            <a:r>
              <a:rPr lang="en-US" sz="1600" baseline="30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celule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/kg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daca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administreaza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singura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unitate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daca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administreaza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unitati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cea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de-a 2-a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trebuie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contina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minimum 1,5 x 10</a:t>
            </a:r>
            <a:r>
              <a:rPr lang="en-US" sz="1600" baseline="30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celule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nucleate/kg</a:t>
            </a:r>
          </a:p>
        </p:txBody>
      </p:sp>
      <p:sp>
        <p:nvSpPr>
          <p:cNvPr id="267269" name="TextBox 3"/>
          <p:cNvSpPr txBox="1">
            <a:spLocks noChangeArrowheads="1"/>
          </p:cNvSpPr>
          <p:nvPr/>
        </p:nvSpPr>
        <p:spPr bwMode="auto">
          <a:xfrm>
            <a:off x="323528" y="1164409"/>
            <a:ext cx="8424936" cy="300082"/>
          </a:xfrm>
          <a:prstGeom prst="rect">
            <a:avLst/>
          </a:prstGeom>
          <a:ln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 eaLnBrk="1" hangingPunct="1"/>
            <a:r>
              <a:rPr lang="en-US" altLang="ro-RO" sz="1350" dirty="0"/>
              <a:t>1988 – </a:t>
            </a:r>
            <a:r>
              <a:rPr lang="en-US" altLang="ro-RO" sz="1350" dirty="0" err="1"/>
              <a:t>copil</a:t>
            </a:r>
            <a:r>
              <a:rPr lang="en-US" altLang="ro-RO" sz="1350" dirty="0"/>
              <a:t> cu </a:t>
            </a:r>
            <a:r>
              <a:rPr lang="en-US" altLang="ro-RO" sz="1350" dirty="0" err="1"/>
              <a:t>anemie</a:t>
            </a:r>
            <a:r>
              <a:rPr lang="en-US" altLang="ro-RO" sz="1350" dirty="0"/>
              <a:t> Fanconi (</a:t>
            </a:r>
            <a:r>
              <a:rPr lang="en-US" altLang="ro-RO" sz="1350" dirty="0" err="1"/>
              <a:t>primul</a:t>
            </a:r>
            <a:r>
              <a:rPr lang="en-US" altLang="ro-RO" sz="1350" dirty="0"/>
              <a:t> </a:t>
            </a:r>
            <a:r>
              <a:rPr lang="en-US" altLang="ro-RO" sz="1350" dirty="0" err="1"/>
              <a:t>caz</a:t>
            </a:r>
            <a:r>
              <a:rPr lang="en-US" altLang="ro-RO" sz="1350" dirty="0"/>
              <a:t>)</a:t>
            </a:r>
          </a:p>
        </p:txBody>
      </p:sp>
      <p:sp>
        <p:nvSpPr>
          <p:cNvPr id="267270" name="Rectangle 2"/>
          <p:cNvSpPr>
            <a:spLocks noChangeArrowheads="1"/>
          </p:cNvSpPr>
          <p:nvPr/>
        </p:nvSpPr>
        <p:spPr bwMode="auto">
          <a:xfrm>
            <a:off x="1143001" y="878659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 eaLnBrk="1" hangingPunct="1"/>
            <a:endParaRPr lang="en-US" altLang="ro-RO" sz="1350">
              <a:solidFill>
                <a:srgbClr val="FFFFFF"/>
              </a:solidFill>
            </a:endParaRPr>
          </a:p>
        </p:txBody>
      </p:sp>
      <p:sp>
        <p:nvSpPr>
          <p:cNvPr id="267272" name="Rectangle 3"/>
          <p:cNvSpPr>
            <a:spLocks noChangeArrowheads="1"/>
          </p:cNvSpPr>
          <p:nvPr/>
        </p:nvSpPr>
        <p:spPr bwMode="auto">
          <a:xfrm>
            <a:off x="1143001" y="1418013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 eaLnBrk="1" hangingPunct="1"/>
            <a:endParaRPr lang="en-US" altLang="ro-RO" sz="1350" b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8100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118914"/>
            <a:ext cx="6172200" cy="857250"/>
          </a:xfrm>
        </p:spPr>
        <p:txBody>
          <a:bodyPr/>
          <a:lstStyle/>
          <a:p>
            <a:pPr>
              <a:defRPr/>
            </a:pPr>
            <a:r>
              <a:rPr lang="en-US" sz="2700" b="1" dirty="0">
                <a:solidFill>
                  <a:srgbClr val="FFFF00"/>
                </a:solidFill>
              </a:rPr>
              <a:t>GREFA DIN SANGE CORDONAL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916706"/>
            <a:ext cx="8496944" cy="582237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lang="en-US" sz="1600" b="1" dirty="0">
                <a:solidFill>
                  <a:srgbClr val="FF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AVANTAJE:</a:t>
            </a:r>
          </a:p>
          <a:p>
            <a:pPr lvl="1"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recoltare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fara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risc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ptr.mama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copil</a:t>
            </a:r>
            <a:endParaRPr lang="en-US" sz="16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posibilitatea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administrarii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rapide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crioconservarii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DMSO 10%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congelare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controlata</a:t>
            </a:r>
            <a:endParaRPr lang="en-US" sz="16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risc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scazut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ptr.transmiterea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infectiilor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virale</a:t>
            </a:r>
            <a:endParaRPr lang="en-US" sz="16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suportarea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unui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grad de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nepotrivire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HLA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fara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GvH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severa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probabil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datorita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“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naivitatii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celulelor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administrate) </a:t>
            </a:r>
          </a:p>
          <a:p>
            <a:pPr lvl="3">
              <a:buFontTx/>
              <a:buNone/>
              <a:defRPr/>
            </a:pP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largeste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nr.candidatilor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ptr.administrare</a:t>
            </a:r>
            <a:endParaRPr lang="en-US" sz="16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efect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GvL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puternic</a:t>
            </a:r>
            <a:endParaRPr lang="en-US" sz="16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sz="1600" b="1" dirty="0">
                <a:solidFill>
                  <a:srgbClr val="FF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DEZAVANTAJE:</a:t>
            </a:r>
          </a:p>
          <a:p>
            <a:pPr lvl="1"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singura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donare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posibila</a:t>
            </a:r>
            <a:endParaRPr lang="en-US" sz="16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nr.limitat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celule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progenitoare</a:t>
            </a:r>
            <a:endParaRPr lang="en-US" sz="16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           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doza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ceruta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3 x 10</a:t>
            </a:r>
            <a:r>
              <a:rPr lang="en-US" sz="1600" baseline="30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/kg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ptr.boli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maligne</a:t>
            </a:r>
            <a:endParaRPr lang="en-US" sz="16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</a:t>
            </a:r>
            <a:r>
              <a:rPr lang="ro-RO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4,9 x 10</a:t>
            </a:r>
            <a:r>
              <a:rPr lang="en-US" sz="1600" baseline="30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/kg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ptr.boli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nonmaligne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(Eurocard)</a:t>
            </a:r>
          </a:p>
          <a:p>
            <a:pPr lvl="1"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imposibilitatea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manevrei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DLI</a:t>
            </a:r>
          </a:p>
          <a:p>
            <a:pPr lvl="1"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riscul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transmiterii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unor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boli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genetice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ale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sist.hematopoietic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imun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inaparente</a:t>
            </a:r>
            <a:endParaRPr lang="en-US" sz="16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Tx/>
              <a:buNone/>
              <a:defRPr/>
            </a:pP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 la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momentul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donarii</a:t>
            </a:r>
            <a:r>
              <a:rPr lang="ro-RO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utero (in centre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specializate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sz="1600" b="1" dirty="0">
                <a:solidFill>
                  <a:srgbClr val="66FF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COLECTARE</a:t>
            </a:r>
            <a:r>
              <a:rPr lang="ro-RO" sz="1600" b="1" dirty="0">
                <a:solidFill>
                  <a:srgbClr val="66FF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ex utero (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echipe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specializate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>
              <a:defRPr/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711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07047"/>
            <a:ext cx="7772400" cy="1974081"/>
          </a:xfrm>
        </p:spPr>
        <p:txBody>
          <a:bodyPr/>
          <a:lstStyle/>
          <a:p>
            <a:pPr eaLnBrk="1" hangingPunct="1"/>
            <a:r>
              <a:rPr lang="ro-RO" altLang="ro-RO" sz="4000" b="1" dirty="0">
                <a:solidFill>
                  <a:srgbClr val="FFFF00"/>
                </a:solidFill>
              </a:rPr>
              <a:t>STRATEGIA TRANSFUZIONALĂ </a:t>
            </a:r>
            <a:r>
              <a:rPr lang="en-US" altLang="ro-RO" sz="4000" b="1" dirty="0">
                <a:solidFill>
                  <a:srgbClr val="FFFF00"/>
                </a:solidFill>
              </a:rPr>
              <a:t>LA PACIENTII CU ALLO-T</a:t>
            </a:r>
            <a:r>
              <a:rPr lang="ro-RO" altLang="ro-RO" sz="4000" b="1" dirty="0">
                <a:solidFill>
                  <a:srgbClr val="FFFF00"/>
                </a:solidFill>
              </a:rPr>
              <a:t>x</a:t>
            </a:r>
            <a:r>
              <a:rPr lang="en-US" altLang="ro-RO" sz="4000" b="1" dirty="0">
                <a:solidFill>
                  <a:srgbClr val="FFFF00"/>
                </a:solidFill>
              </a:rPr>
              <a:t>CSH </a:t>
            </a:r>
          </a:p>
        </p:txBody>
      </p:sp>
    </p:spTree>
    <p:extLst>
      <p:ext uri="{BB962C8B-B14F-4D97-AF65-F5344CB8AC3E}">
        <p14:creationId xmlns:p14="http://schemas.microsoft.com/office/powerpoint/2010/main" val="16266601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214313" y="27954"/>
            <a:ext cx="8686800" cy="1143001"/>
          </a:xfrm>
        </p:spPr>
        <p:txBody>
          <a:bodyPr/>
          <a:lstStyle/>
          <a:p>
            <a:r>
              <a:rPr lang="en-US" altLang="ro-RO" sz="3200" b="1">
                <a:solidFill>
                  <a:srgbClr val="FFFF00"/>
                </a:solidFill>
              </a:rPr>
              <a:t>Dinamica reconstituirii hematopoiezei prin grefare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500063" y="4671392"/>
            <a:ext cx="8229600" cy="2286000"/>
          </a:xfrm>
        </p:spPr>
        <p:txBody>
          <a:bodyPr/>
          <a:lstStyle/>
          <a:p>
            <a:r>
              <a:rPr lang="en-US" altLang="ro-RO" sz="1600">
                <a:solidFill>
                  <a:srgbClr val="FFFF00"/>
                </a:solidFill>
              </a:rPr>
              <a:t>Schimbarea grupelor sanguine ABO precede pe aceea a izo-Atc. naturali</a:t>
            </a:r>
          </a:p>
          <a:p>
            <a:r>
              <a:rPr lang="en-US" altLang="ro-RO" sz="1600">
                <a:solidFill>
                  <a:srgbClr val="FFFF00"/>
                </a:solidFill>
              </a:rPr>
              <a:t>Celulele eritroide formate din grefa expun Atg.  A, B sau O (dupa caz) inca din faza de proeritroblast (PEB)</a:t>
            </a:r>
          </a:p>
          <a:p>
            <a:r>
              <a:rPr lang="en-US" altLang="ro-RO" sz="1600">
                <a:solidFill>
                  <a:srgbClr val="FFFF00"/>
                </a:solidFill>
              </a:rPr>
              <a:t>Grefarea este mai rapida daca CSH provin din sangele periferic (dupa mobilizare) decat daca grefele sunt recoltate direct din M.O.</a:t>
            </a:r>
          </a:p>
          <a:p>
            <a:r>
              <a:rPr lang="en-US" altLang="ro-RO" sz="1600">
                <a:solidFill>
                  <a:srgbClr val="FFFF00"/>
                </a:solidFill>
              </a:rPr>
              <a:t>In cca. 20% dintre CSH-Tx allogeneice efectuate intre </a:t>
            </a:r>
            <a:r>
              <a:rPr lang="en-US" altLang="ro-RO" sz="1600" b="1" u="sng">
                <a:solidFill>
                  <a:srgbClr val="FFFF00"/>
                </a:solidFill>
              </a:rPr>
              <a:t>parteneri HLA identici </a:t>
            </a:r>
            <a:r>
              <a:rPr lang="en-US" altLang="ro-RO" sz="1600">
                <a:solidFill>
                  <a:srgbClr val="FFFF00"/>
                </a:solidFill>
              </a:rPr>
              <a:t>apar incompatibilitati intre grupele sanguine ale donatorului si primitorului </a:t>
            </a:r>
            <a:r>
              <a:rPr lang="en-US" altLang="ro-RO" sz="1600">
                <a:solidFill>
                  <a:srgbClr val="FFFF00"/>
                </a:solidFill>
                <a:sym typeface="Symbol" pitchFamily="18" charset="2"/>
              </a:rPr>
              <a:t> </a:t>
            </a:r>
            <a:r>
              <a:rPr lang="en-US" altLang="ro-RO" sz="1600">
                <a:solidFill>
                  <a:srgbClr val="FFFF00"/>
                </a:solidFill>
              </a:rPr>
              <a:t>reactii imune. Acestea sunt sustinute de izoanticorpii naturali care tintesc Atg. A, B si O.</a:t>
            </a:r>
          </a:p>
          <a:p>
            <a:endParaRPr lang="en-US" altLang="ro-RO">
              <a:solidFill>
                <a:srgbClr val="FFFF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1035843" y="2349674"/>
            <a:ext cx="1928813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6143625" y="2313955"/>
            <a:ext cx="2000250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 9"/>
          <p:cNvSpPr/>
          <p:nvPr/>
        </p:nvSpPr>
        <p:spPr>
          <a:xfrm rot="6165421">
            <a:off x="3082132" y="-815802"/>
            <a:ext cx="4071938" cy="4143375"/>
          </a:xfrm>
          <a:prstGeom prst="arc">
            <a:avLst>
              <a:gd name="adj1" fmla="val 15589858"/>
              <a:gd name="adj2" fmla="val 21456373"/>
            </a:avLst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Arc 10"/>
          <p:cNvSpPr/>
          <p:nvPr/>
        </p:nvSpPr>
        <p:spPr>
          <a:xfrm rot="10800000">
            <a:off x="1979613" y="-829296"/>
            <a:ext cx="4071937" cy="4143376"/>
          </a:xfrm>
          <a:prstGeom prst="arc">
            <a:avLst>
              <a:gd name="adj1" fmla="val 15633402"/>
              <a:gd name="adj2" fmla="val 21456373"/>
            </a:avLst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1985963" y="3239467"/>
            <a:ext cx="3300412" cy="127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3636963" y="3279155"/>
            <a:ext cx="3506787" cy="5080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6" name="TextBox 21"/>
          <p:cNvSpPr txBox="1">
            <a:spLocks noChangeArrowheads="1"/>
          </p:cNvSpPr>
          <p:nvPr/>
        </p:nvSpPr>
        <p:spPr bwMode="auto">
          <a:xfrm>
            <a:off x="3429000" y="2171080"/>
            <a:ext cx="20716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ro-RO" sz="2000" b="1">
                <a:solidFill>
                  <a:srgbClr val="FFFF00"/>
                </a:solidFill>
                <a:latin typeface="Calibri"/>
              </a:rPr>
              <a:t>H i m e r i s m</a:t>
            </a:r>
          </a:p>
        </p:txBody>
      </p:sp>
      <p:sp>
        <p:nvSpPr>
          <p:cNvPr id="4107" name="TextBox 22"/>
          <p:cNvSpPr txBox="1">
            <a:spLocks noChangeArrowheads="1"/>
          </p:cNvSpPr>
          <p:nvPr/>
        </p:nvSpPr>
        <p:spPr bwMode="auto">
          <a:xfrm>
            <a:off x="214313" y="1894855"/>
            <a:ext cx="20716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ro-RO" sz="2000" b="1">
                <a:solidFill>
                  <a:srgbClr val="FFFF00"/>
                </a:solidFill>
                <a:latin typeface="Calibri"/>
              </a:rPr>
              <a:t>Gazda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ro-RO" sz="2000" b="1">
                <a:solidFill>
                  <a:srgbClr val="FFFF00"/>
                </a:solidFill>
                <a:latin typeface="Calibri"/>
              </a:rPr>
              <a:t>(ex. O)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ro-RO" sz="2000" b="1">
                <a:solidFill>
                  <a:srgbClr val="FFFF00"/>
                </a:solidFill>
                <a:latin typeface="Calibri"/>
                <a:sym typeface="Symbol" pitchFamily="18" charset="2"/>
              </a:rPr>
              <a:t>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ro-RO" sz="2000" b="1">
                <a:solidFill>
                  <a:srgbClr val="FFFF00"/>
                </a:solidFill>
                <a:latin typeface="Calibri"/>
                <a:sym typeface="Symbol" pitchFamily="18" charset="2"/>
              </a:rPr>
              <a:t>A</a:t>
            </a:r>
            <a:endParaRPr lang="en-US" altLang="ro-RO" sz="2000" b="1">
              <a:solidFill>
                <a:srgbClr val="FFFF00"/>
              </a:solidFill>
              <a:latin typeface="Calibri"/>
            </a:endParaRPr>
          </a:p>
        </p:txBody>
      </p:sp>
      <p:sp>
        <p:nvSpPr>
          <p:cNvPr id="4108" name="TextBox 23"/>
          <p:cNvSpPr txBox="1">
            <a:spLocks noChangeArrowheads="1"/>
          </p:cNvSpPr>
          <p:nvPr/>
        </p:nvSpPr>
        <p:spPr bwMode="auto">
          <a:xfrm>
            <a:off x="6929438" y="1953592"/>
            <a:ext cx="20716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ro-RO" sz="2000" b="1">
                <a:solidFill>
                  <a:srgbClr val="FFFF00"/>
                </a:solidFill>
                <a:latin typeface="Calibri"/>
              </a:rPr>
              <a:t>Grefa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ro-RO" sz="2000" b="1">
                <a:solidFill>
                  <a:srgbClr val="FFFF00"/>
                </a:solidFill>
                <a:latin typeface="Calibri"/>
              </a:rPr>
              <a:t>(ex. </a:t>
            </a:r>
            <a:r>
              <a:rPr lang="en-US" altLang="ro-RO" sz="2000" b="1">
                <a:solidFill>
                  <a:srgbClr val="FFFF00"/>
                </a:solidFill>
                <a:latin typeface="Calibri"/>
                <a:sym typeface="Symbol" pitchFamily="18" charset="2"/>
              </a:rPr>
              <a:t>A)</a:t>
            </a:r>
            <a:endParaRPr lang="en-US" altLang="ro-RO" sz="2000" b="1">
              <a:solidFill>
                <a:srgbClr val="FFFF00"/>
              </a:solidFill>
              <a:latin typeface="Calibri"/>
            </a:endParaRPr>
          </a:p>
        </p:txBody>
      </p:sp>
      <p:sp>
        <p:nvSpPr>
          <p:cNvPr id="4109" name="TextBox 24"/>
          <p:cNvSpPr txBox="1">
            <a:spLocks noChangeArrowheads="1"/>
          </p:cNvSpPr>
          <p:nvPr/>
        </p:nvSpPr>
        <p:spPr bwMode="auto">
          <a:xfrm>
            <a:off x="1000125" y="4087192"/>
            <a:ext cx="20716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ro-RO" sz="2000" b="1">
                <a:solidFill>
                  <a:srgbClr val="FFFF00"/>
                </a:solidFill>
                <a:latin typeface="Calibri"/>
              </a:rPr>
              <a:t>Tx CSH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rot="5400000" flipH="1" flipV="1">
            <a:off x="1677988" y="3707780"/>
            <a:ext cx="642937" cy="1587"/>
          </a:xfrm>
          <a:prstGeom prst="straightConnector1">
            <a:avLst/>
          </a:prstGeom>
          <a:ln w="57150">
            <a:solidFill>
              <a:schemeClr val="tx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2393156" y="2849736"/>
            <a:ext cx="928688" cy="0"/>
          </a:xfrm>
          <a:prstGeom prst="line">
            <a:avLst/>
          </a:prstGeom>
          <a:ln w="28575">
            <a:solidFill>
              <a:schemeClr val="accent1">
                <a:lumMod val="20000"/>
                <a:lumOff val="8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>
            <a:off x="5679281" y="2849736"/>
            <a:ext cx="928688" cy="0"/>
          </a:xfrm>
          <a:prstGeom prst="line">
            <a:avLst/>
          </a:prstGeom>
          <a:ln w="28575">
            <a:solidFill>
              <a:schemeClr val="tx2">
                <a:lumMod val="20000"/>
                <a:lumOff val="8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857500" y="2385392"/>
            <a:ext cx="285750" cy="0"/>
          </a:xfrm>
          <a:prstGeom prst="line">
            <a:avLst/>
          </a:prstGeom>
          <a:ln w="28575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857875" y="2385392"/>
            <a:ext cx="285750" cy="0"/>
          </a:xfrm>
          <a:prstGeom prst="line">
            <a:avLst/>
          </a:prstGeom>
          <a:ln w="28575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2122488" y="1942480"/>
            <a:ext cx="1587" cy="131603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1821656" y="2767186"/>
            <a:ext cx="928688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2071687" y="2875930"/>
            <a:ext cx="71437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2321718" y="2984674"/>
            <a:ext cx="500063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2536031" y="3057699"/>
            <a:ext cx="357187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2857500" y="3095005"/>
            <a:ext cx="14287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>
            <a:off x="3036094" y="3130724"/>
            <a:ext cx="71437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>
            <a:off x="5822156" y="3206924"/>
            <a:ext cx="71437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5400000">
            <a:off x="5929312" y="3171205"/>
            <a:ext cx="142875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5400000">
            <a:off x="6179344" y="3135486"/>
            <a:ext cx="214312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5400000">
            <a:off x="6215062" y="3099768"/>
            <a:ext cx="428625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>
            <a:off x="6286500" y="3028330"/>
            <a:ext cx="571500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5400000">
            <a:off x="6357937" y="2956893"/>
            <a:ext cx="714375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10800000" flipV="1">
            <a:off x="6858000" y="2379042"/>
            <a:ext cx="0" cy="935038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5400000">
            <a:off x="6393656" y="2706861"/>
            <a:ext cx="1214438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86805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-214313"/>
            <a:ext cx="8229600" cy="1143001"/>
          </a:xfrm>
        </p:spPr>
        <p:txBody>
          <a:bodyPr/>
          <a:lstStyle/>
          <a:p>
            <a:r>
              <a:rPr lang="en-US" altLang="ro-RO" sz="3600" b="1">
                <a:solidFill>
                  <a:srgbClr val="FFFF00"/>
                </a:solidFill>
              </a:rPr>
              <a:t>Sisteme  antigenice celulare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28688" y="1000125"/>
            <a:ext cx="7786687" cy="5857875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altLang="ro-RO" sz="2400">
                <a:solidFill>
                  <a:srgbClr val="FFFF00"/>
                </a:solidFill>
              </a:rPr>
              <a:t>Atg. care definesc grupele sanguine</a:t>
            </a:r>
          </a:p>
          <a:p>
            <a:pPr>
              <a:buFont typeface="Wingdings" pitchFamily="2" charset="2"/>
              <a:buChar char="§"/>
            </a:pPr>
            <a:r>
              <a:rPr lang="en-US" altLang="ro-RO" sz="2400">
                <a:solidFill>
                  <a:srgbClr val="FFFF00"/>
                </a:solidFill>
              </a:rPr>
              <a:t>Atg. care definesc sistemul HLA</a:t>
            </a:r>
          </a:p>
          <a:p>
            <a:pPr>
              <a:buFont typeface="Arial" charset="0"/>
              <a:buNone/>
            </a:pPr>
            <a:endParaRPr lang="en-US" altLang="ro-RO" sz="2400">
              <a:solidFill>
                <a:srgbClr val="FFFF00"/>
              </a:solidFill>
            </a:endParaRPr>
          </a:p>
          <a:p>
            <a:pPr lvl="1"/>
            <a:r>
              <a:rPr lang="en-US" altLang="ro-RO" sz="2400">
                <a:solidFill>
                  <a:srgbClr val="FFFF00"/>
                </a:solidFill>
              </a:rPr>
              <a:t>sunt determinate genetic</a:t>
            </a:r>
          </a:p>
          <a:p>
            <a:pPr lvl="3">
              <a:buFont typeface="Arial" charset="0"/>
              <a:buNone/>
            </a:pPr>
            <a:r>
              <a:rPr lang="en-US" altLang="ro-RO" sz="2400">
                <a:solidFill>
                  <a:srgbClr val="FFFF00"/>
                </a:solidFill>
              </a:rPr>
              <a:t>ABO : crz 9</a:t>
            </a:r>
          </a:p>
          <a:p>
            <a:pPr lvl="3">
              <a:buFont typeface="Arial" charset="0"/>
              <a:buNone/>
            </a:pPr>
            <a:r>
              <a:rPr lang="en-US" altLang="ro-RO" sz="2400">
                <a:solidFill>
                  <a:srgbClr val="FFFF00"/>
                </a:solidFill>
              </a:rPr>
              <a:t>Rh: crz 1</a:t>
            </a:r>
          </a:p>
          <a:p>
            <a:pPr lvl="3">
              <a:buFont typeface="Arial" charset="0"/>
              <a:buNone/>
            </a:pPr>
            <a:r>
              <a:rPr lang="en-US" altLang="ro-RO" sz="2400">
                <a:solidFill>
                  <a:srgbClr val="FFFF00"/>
                </a:solidFill>
              </a:rPr>
              <a:t>HLA : crz 6 (CMH)</a:t>
            </a:r>
          </a:p>
          <a:p>
            <a:pPr lvl="1"/>
            <a:r>
              <a:rPr lang="en-US" altLang="ro-RO" sz="2400">
                <a:solidFill>
                  <a:srgbClr val="FFFF00"/>
                </a:solidFill>
              </a:rPr>
              <a:t>se transmit dupa modelul mendelian</a:t>
            </a:r>
          </a:p>
          <a:p>
            <a:pPr lvl="1"/>
            <a:r>
              <a:rPr lang="en-US" altLang="ro-RO" sz="2400">
                <a:solidFill>
                  <a:srgbClr val="FFFF00"/>
                </a:solidFill>
              </a:rPr>
              <a:t>sunt exprimate pe membranele externe ale celulelor respective</a:t>
            </a:r>
          </a:p>
          <a:p>
            <a:pPr lvl="1"/>
            <a:r>
              <a:rPr lang="en-US" altLang="ro-RO" sz="2400">
                <a:solidFill>
                  <a:srgbClr val="FFFF00"/>
                </a:solidFill>
              </a:rPr>
              <a:t>expresia lor este separata</a:t>
            </a:r>
          </a:p>
          <a:p>
            <a:pPr lvl="1"/>
            <a:r>
              <a:rPr lang="en-US" altLang="ro-RO" sz="2400">
                <a:solidFill>
                  <a:srgbClr val="FFFF00"/>
                </a:solidFill>
              </a:rPr>
              <a:t>sunt numeroase, diferite de la o persoana la alta</a:t>
            </a:r>
          </a:p>
          <a:p>
            <a:pPr lvl="1"/>
            <a:r>
              <a:rPr lang="en-US" altLang="ro-RO" sz="2400">
                <a:solidFill>
                  <a:srgbClr val="FFFF00"/>
                </a:solidFill>
              </a:rPr>
              <a:t>ilustreaza polimorfsimul uman</a:t>
            </a:r>
          </a:p>
          <a:p>
            <a:endParaRPr lang="en-US" altLang="ro-RO" sz="24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5786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-71438"/>
            <a:ext cx="8229600" cy="1143001"/>
          </a:xfrm>
        </p:spPr>
        <p:txBody>
          <a:bodyPr/>
          <a:lstStyle/>
          <a:p>
            <a:r>
              <a:rPr lang="en-US" altLang="ro-RO" sz="3600" b="1">
                <a:solidFill>
                  <a:srgbClr val="FFFF00"/>
                </a:solidFill>
              </a:rPr>
              <a:t>Grupele sanguine “eritrocitare”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28625" y="1071563"/>
            <a:ext cx="8286750" cy="5500687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altLang="ro-RO" sz="2400">
                <a:solidFill>
                  <a:srgbClr val="FFFF00"/>
                </a:solidFill>
              </a:rPr>
              <a:t>denumire istorica: nu sunt exprimate numai pe eritrocite !</a:t>
            </a:r>
          </a:p>
          <a:p>
            <a:pPr>
              <a:buFont typeface="Wingdings" pitchFamily="2" charset="2"/>
              <a:buChar char="§"/>
            </a:pPr>
            <a:r>
              <a:rPr lang="en-US" altLang="ro-RO" sz="2400">
                <a:solidFill>
                  <a:srgbClr val="FFFF00"/>
                </a:solidFill>
              </a:rPr>
              <a:t>sunt identificate 400 Atg (20 sisteme antigenice)</a:t>
            </a:r>
          </a:p>
          <a:p>
            <a:pPr>
              <a:buFont typeface="Wingdings" pitchFamily="2" charset="2"/>
              <a:buChar char="§"/>
            </a:pPr>
            <a:r>
              <a:rPr lang="en-US" altLang="ro-RO" sz="2400">
                <a:solidFill>
                  <a:srgbClr val="FFFF00"/>
                </a:solidFill>
              </a:rPr>
              <a:t>sistemele “istorice” sunt</a:t>
            </a:r>
          </a:p>
          <a:p>
            <a:pPr lvl="3">
              <a:buFont typeface="Arial" charset="0"/>
              <a:buNone/>
            </a:pPr>
            <a:r>
              <a:rPr lang="en-US" altLang="ro-RO" sz="2400">
                <a:solidFill>
                  <a:srgbClr val="FFFF00"/>
                </a:solidFill>
              </a:rPr>
              <a:t>ABO    Rh      MN.Ss     P</a:t>
            </a:r>
          </a:p>
          <a:p>
            <a:pPr>
              <a:buFont typeface="Wingdings" pitchFamily="2" charset="2"/>
              <a:buChar char="§"/>
            </a:pPr>
            <a:r>
              <a:rPr lang="en-US" altLang="ro-RO" sz="2400">
                <a:solidFill>
                  <a:srgbClr val="FFFF00"/>
                </a:solidFill>
              </a:rPr>
              <a:t>sistmele ABO si Rh sunt utilizate in practica transfuzionala de rutina</a:t>
            </a:r>
          </a:p>
          <a:p>
            <a:pPr>
              <a:buFont typeface="Wingdings" pitchFamily="2" charset="2"/>
              <a:buChar char="§"/>
            </a:pPr>
            <a:r>
              <a:rPr lang="en-US" altLang="ro-RO" sz="2400">
                <a:solidFill>
                  <a:srgbClr val="FFFF00"/>
                </a:solidFill>
              </a:rPr>
              <a:t>frecventa Atg ABO in Romania:</a:t>
            </a:r>
          </a:p>
          <a:p>
            <a:pPr lvl="3">
              <a:buFont typeface="Arial" charset="0"/>
              <a:buNone/>
            </a:pPr>
            <a:r>
              <a:rPr lang="en-US" altLang="ro-RO" sz="2400">
                <a:solidFill>
                  <a:srgbClr val="FFFF00"/>
                </a:solidFill>
              </a:rPr>
              <a:t>A 	  43,15%</a:t>
            </a:r>
          </a:p>
          <a:p>
            <a:pPr lvl="3">
              <a:buFont typeface="Arial" charset="0"/>
              <a:buNone/>
            </a:pPr>
            <a:r>
              <a:rPr lang="en-US" altLang="ro-RO" sz="2400">
                <a:solidFill>
                  <a:srgbClr val="FFFF00"/>
                </a:solidFill>
              </a:rPr>
              <a:t>O 	  32,68%</a:t>
            </a:r>
          </a:p>
          <a:p>
            <a:pPr lvl="3">
              <a:buFont typeface="Arial" charset="0"/>
              <a:buNone/>
            </a:pPr>
            <a:r>
              <a:rPr lang="en-US" altLang="ro-RO" sz="2400">
                <a:solidFill>
                  <a:srgbClr val="FFFF00"/>
                </a:solidFill>
              </a:rPr>
              <a:t>B 	  16,50%</a:t>
            </a:r>
          </a:p>
          <a:p>
            <a:pPr lvl="3">
              <a:buFont typeface="Arial" charset="0"/>
              <a:buNone/>
            </a:pPr>
            <a:r>
              <a:rPr lang="en-US" altLang="ro-RO" sz="2400">
                <a:solidFill>
                  <a:srgbClr val="FFFF00"/>
                </a:solidFill>
              </a:rPr>
              <a:t>AB	    7,65%</a:t>
            </a:r>
          </a:p>
          <a:p>
            <a:pPr algn="ctr">
              <a:buFont typeface="Arial" charset="0"/>
              <a:buNone/>
            </a:pPr>
            <a:r>
              <a:rPr lang="en-US" altLang="ro-RO" sz="2000">
                <a:solidFill>
                  <a:srgbClr val="FFFF00"/>
                </a:solidFill>
              </a:rPr>
              <a:t>[cf.determinarii din 1971 a M.S., citat de M.Danielescu, Medicina Interna (vol.Hematologie), Edit.Medicala, 1997, pg.411]</a:t>
            </a:r>
          </a:p>
          <a:p>
            <a:pPr>
              <a:buFont typeface="Arial" charset="0"/>
              <a:buNone/>
            </a:pPr>
            <a:endParaRPr lang="en-US" altLang="ro-RO" sz="2400">
              <a:solidFill>
                <a:srgbClr val="FFFF00"/>
              </a:solidFill>
            </a:endParaRPr>
          </a:p>
          <a:p>
            <a:endParaRPr lang="en-US" altLang="ro-RO" sz="24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821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2DAD4164-F656-407A-92A9-0105E6080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7200"/>
            <a:ext cx="8439472" cy="639763"/>
          </a:xfrm>
        </p:spPr>
        <p:txBody>
          <a:bodyPr/>
          <a:lstStyle/>
          <a:p>
            <a:r>
              <a:rPr lang="it-IT" altLang="en-US" sz="2800" b="1" dirty="0">
                <a:solidFill>
                  <a:srgbClr val="FFFF00"/>
                </a:solidFill>
              </a:rPr>
              <a:t>BOLILE TRATABILE CU ALLOT</a:t>
            </a:r>
            <a:r>
              <a:rPr lang="ro-RO" altLang="en-US" sz="2800" b="1" dirty="0">
                <a:solidFill>
                  <a:srgbClr val="FFFF00"/>
                </a:solidFill>
              </a:rPr>
              <a:t>x</a:t>
            </a:r>
            <a:r>
              <a:rPr lang="it-IT" altLang="en-US" sz="2800" b="1" dirty="0">
                <a:solidFill>
                  <a:srgbClr val="FFFF00"/>
                </a:solidFill>
              </a:rPr>
              <a:t> CSH </a:t>
            </a:r>
            <a:br>
              <a:rPr lang="it-IT" altLang="en-US" sz="2800" b="1" dirty="0">
                <a:solidFill>
                  <a:srgbClr val="FFFF00"/>
                </a:solidFill>
              </a:rPr>
            </a:br>
            <a:r>
              <a:rPr lang="it-IT" altLang="en-US" sz="2800" b="1" dirty="0">
                <a:solidFill>
                  <a:srgbClr val="FFFF00"/>
                </a:solidFill>
              </a:rPr>
              <a:t>PROVENITE DE LA DONORI NON</a:t>
            </a:r>
            <a:r>
              <a:rPr lang="ro-RO" altLang="en-US" sz="2800" b="1" dirty="0">
                <a:solidFill>
                  <a:srgbClr val="FFFF00"/>
                </a:solidFill>
              </a:rPr>
              <a:t>-</a:t>
            </a:r>
            <a:r>
              <a:rPr lang="it-IT" altLang="en-US" sz="2800" b="1" dirty="0">
                <a:solidFill>
                  <a:srgbClr val="FFFF00"/>
                </a:solidFill>
              </a:rPr>
              <a:t>FAMILIALI</a:t>
            </a:r>
            <a:endParaRPr lang="en-US" altLang="en-US" sz="28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11232-7650-426A-BDF0-81B159C41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>
              <a:buFont typeface="Wingdings" pitchFamily="2" charset="2"/>
              <a:buChar char="Ø"/>
              <a:defRPr/>
            </a:pPr>
            <a:r>
              <a:rPr lang="en-US" sz="2800" b="1" dirty="0">
                <a:solidFill>
                  <a:srgbClr val="FFFF00"/>
                </a:solidFill>
              </a:rPr>
              <a:t>HEMOPATII NONMALIGNE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solidFill>
                  <a:srgbClr val="FFFF00"/>
                </a:solidFill>
              </a:rPr>
              <a:t>                                   </a:t>
            </a:r>
            <a:r>
              <a:rPr lang="ro-RO" sz="1800" dirty="0">
                <a:solidFill>
                  <a:srgbClr val="FFFF00"/>
                </a:solidFill>
              </a:rPr>
              <a:t>               </a:t>
            </a:r>
            <a:r>
              <a:rPr lang="en-US" sz="2000" dirty="0">
                <a:solidFill>
                  <a:srgbClr val="FFFF00"/>
                </a:solidFill>
              </a:rPr>
              <a:t>anemia </a:t>
            </a:r>
            <a:r>
              <a:rPr lang="en-US" sz="2000" dirty="0" err="1">
                <a:solidFill>
                  <a:srgbClr val="FFFF00"/>
                </a:solidFill>
              </a:rPr>
              <a:t>aplastica</a:t>
            </a:r>
            <a:endParaRPr lang="en-US" sz="2000" dirty="0">
              <a:solidFill>
                <a:srgbClr val="FFFF00"/>
              </a:solidFill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2000" dirty="0">
                <a:solidFill>
                  <a:srgbClr val="FFFF00"/>
                </a:solidFill>
              </a:rPr>
              <a:t>                                              </a:t>
            </a:r>
            <a:r>
              <a:rPr lang="en-US" sz="2000" dirty="0" err="1">
                <a:solidFill>
                  <a:srgbClr val="FFFF00"/>
                </a:solidFill>
              </a:rPr>
              <a:t>hemoglobinopagtii</a:t>
            </a:r>
            <a:endParaRPr lang="en-US" sz="2000" dirty="0">
              <a:solidFill>
                <a:srgbClr val="FFFF00"/>
              </a:solidFill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2000" dirty="0">
                <a:solidFill>
                  <a:srgbClr val="FFFF00"/>
                </a:solidFill>
              </a:rPr>
              <a:t>                                              </a:t>
            </a:r>
            <a:r>
              <a:rPr lang="en-US" sz="2000" dirty="0" err="1">
                <a:solidFill>
                  <a:srgbClr val="FFFF00"/>
                </a:solidFill>
              </a:rPr>
              <a:t>talasemia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majora</a:t>
            </a:r>
            <a:endParaRPr lang="en-US" sz="2000" dirty="0">
              <a:solidFill>
                <a:srgbClr val="FFFF00"/>
              </a:solidFill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2000" dirty="0">
                <a:solidFill>
                  <a:srgbClr val="FFFF00"/>
                </a:solidFill>
              </a:rPr>
              <a:t>                                              </a:t>
            </a:r>
            <a:r>
              <a:rPr lang="en-US" sz="2000" dirty="0" err="1">
                <a:solidFill>
                  <a:srgbClr val="FFFF00"/>
                </a:solidFill>
              </a:rPr>
              <a:t>imunodeficiente</a:t>
            </a:r>
            <a:endParaRPr lang="en-US" sz="2000" dirty="0">
              <a:solidFill>
                <a:srgbClr val="FFFF00"/>
              </a:solidFill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2000" dirty="0">
                <a:solidFill>
                  <a:srgbClr val="FFFF00"/>
                </a:solidFill>
              </a:rPr>
              <a:t>                                              </a:t>
            </a:r>
            <a:r>
              <a:rPr lang="en-US" sz="2000" dirty="0" err="1">
                <a:solidFill>
                  <a:srgbClr val="FFFF00"/>
                </a:solidFill>
              </a:rPr>
              <a:t>bolile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metabolice</a:t>
            </a:r>
            <a:r>
              <a:rPr lang="en-US" sz="2000" dirty="0">
                <a:solidFill>
                  <a:srgbClr val="FFFF00"/>
                </a:solidFill>
              </a:rPr>
              <a:t> de </a:t>
            </a:r>
            <a:r>
              <a:rPr lang="en-US" sz="2000" dirty="0" err="1">
                <a:solidFill>
                  <a:srgbClr val="FFFF00"/>
                </a:solidFill>
              </a:rPr>
              <a:t>stocare</a:t>
            </a:r>
            <a:endParaRPr lang="en-US" sz="2000" dirty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 sz="2800" b="1" dirty="0">
                <a:solidFill>
                  <a:srgbClr val="FFFF00"/>
                </a:solidFill>
              </a:rPr>
              <a:t>HEMOPATII MALIGNE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solidFill>
                  <a:srgbClr val="FFFF00"/>
                </a:solidFill>
              </a:rPr>
              <a:t>                                               </a:t>
            </a:r>
            <a:r>
              <a:rPr lang="ro-RO" sz="1800" dirty="0">
                <a:solidFill>
                  <a:srgbClr val="FFFF00"/>
                </a:solidFill>
              </a:rPr>
              <a:t>    </a:t>
            </a:r>
            <a:r>
              <a:rPr lang="en-US" sz="2000" dirty="0" err="1">
                <a:solidFill>
                  <a:srgbClr val="FFFF00"/>
                </a:solidFill>
              </a:rPr>
              <a:t>leucemii</a:t>
            </a:r>
            <a:r>
              <a:rPr lang="en-US" sz="2000" dirty="0">
                <a:solidFill>
                  <a:srgbClr val="FFFF00"/>
                </a:solidFill>
              </a:rPr>
              <a:t> acute   - </a:t>
            </a:r>
            <a:r>
              <a:rPr lang="en-US" sz="2000" dirty="0" err="1">
                <a:solidFill>
                  <a:srgbClr val="FFFF00"/>
                </a:solidFill>
              </a:rPr>
              <a:t>limfoide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si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mieloide</a:t>
            </a:r>
            <a:endParaRPr lang="en-US" sz="2000" dirty="0">
              <a:solidFill>
                <a:srgbClr val="FFFF00"/>
              </a:solidFill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2000" dirty="0">
                <a:solidFill>
                  <a:srgbClr val="FFFF00"/>
                </a:solidFill>
              </a:rPr>
              <a:t>                                               </a:t>
            </a:r>
            <a:r>
              <a:rPr lang="ro-RO" sz="2000" dirty="0">
                <a:solidFill>
                  <a:srgbClr val="FFFF00"/>
                </a:solidFill>
              </a:rPr>
              <a:t>l</a:t>
            </a:r>
            <a:r>
              <a:rPr lang="en-US" sz="2000" dirty="0" err="1">
                <a:solidFill>
                  <a:srgbClr val="FFFF00"/>
                </a:solidFill>
              </a:rPr>
              <a:t>eucemia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granulocitara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cronica</a:t>
            </a:r>
            <a:endParaRPr lang="en-US" sz="2000" dirty="0">
              <a:solidFill>
                <a:srgbClr val="FFFF00"/>
              </a:solidFill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2000" dirty="0">
                <a:solidFill>
                  <a:srgbClr val="FFFF00"/>
                </a:solidFill>
              </a:rPr>
              <a:t>                                               </a:t>
            </a:r>
            <a:r>
              <a:rPr lang="ro-RO" sz="2000" dirty="0">
                <a:solidFill>
                  <a:srgbClr val="FFFF00"/>
                </a:solidFill>
              </a:rPr>
              <a:t>l</a:t>
            </a:r>
            <a:r>
              <a:rPr lang="en-US" sz="2000" dirty="0" err="1">
                <a:solidFill>
                  <a:srgbClr val="FFFF00"/>
                </a:solidFill>
              </a:rPr>
              <a:t>eucemia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mielomonocitara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juvenila</a:t>
            </a:r>
            <a:endParaRPr lang="en-US" sz="2000" dirty="0">
              <a:solidFill>
                <a:srgbClr val="FFFF00"/>
              </a:solidFill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2000" dirty="0">
                <a:solidFill>
                  <a:srgbClr val="FFFF00"/>
                </a:solidFill>
              </a:rPr>
              <a:t>                                               </a:t>
            </a:r>
            <a:r>
              <a:rPr lang="en-US" sz="2000" dirty="0" err="1">
                <a:solidFill>
                  <a:srgbClr val="FFFF00"/>
                </a:solidFill>
              </a:rPr>
              <a:t>Iimfoame</a:t>
            </a:r>
            <a:r>
              <a:rPr lang="en-US" sz="2000" dirty="0">
                <a:solidFill>
                  <a:srgbClr val="FFFF00"/>
                </a:solidFill>
              </a:rPr>
              <a:t>  </a:t>
            </a:r>
            <a:r>
              <a:rPr lang="en-US" sz="2000" dirty="0" err="1">
                <a:solidFill>
                  <a:srgbClr val="FFFF00"/>
                </a:solidFill>
              </a:rPr>
              <a:t>nonHodgkin</a:t>
            </a:r>
            <a:endParaRPr lang="en-US" sz="2000" dirty="0">
              <a:solidFill>
                <a:srgbClr val="FFFF00"/>
              </a:solidFill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2000" dirty="0">
                <a:solidFill>
                  <a:srgbClr val="FFFF00"/>
                </a:solidFill>
              </a:rPr>
              <a:t>                                               </a:t>
            </a:r>
            <a:r>
              <a:rPr lang="en-US" sz="2000" dirty="0" err="1">
                <a:solidFill>
                  <a:srgbClr val="FFFF00"/>
                </a:solidFill>
              </a:rPr>
              <a:t>leucemia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limfocitara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cronic</a:t>
            </a:r>
            <a:r>
              <a:rPr lang="en-US" sz="2000" dirty="0">
                <a:solidFill>
                  <a:srgbClr val="FFFF00"/>
                </a:solidFill>
              </a:rPr>
              <a:t>       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2000" dirty="0">
                <a:solidFill>
                  <a:srgbClr val="FFFF00"/>
                </a:solidFill>
              </a:rPr>
              <a:t>                                               </a:t>
            </a:r>
            <a:r>
              <a:rPr lang="en-US" sz="2000" dirty="0" err="1">
                <a:solidFill>
                  <a:srgbClr val="FFFF00"/>
                </a:solidFill>
              </a:rPr>
              <a:t>mielomul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multiplu</a:t>
            </a:r>
            <a:r>
              <a:rPr lang="en-US" sz="2000" dirty="0">
                <a:solidFill>
                  <a:srgbClr val="FFFF00"/>
                </a:solidFill>
              </a:rPr>
              <a:t>  </a:t>
            </a:r>
            <a:r>
              <a:rPr lang="en-US" sz="2000" i="1" dirty="0">
                <a:solidFill>
                  <a:srgbClr val="FFFF00"/>
                </a:solidFill>
              </a:rPr>
              <a:t>                                       </a:t>
            </a:r>
            <a:r>
              <a:rPr lang="en-US" sz="1400" i="1" dirty="0">
                <a:solidFill>
                  <a:srgbClr val="FFFF00"/>
                </a:solidFill>
              </a:rPr>
              <a:t>(</a:t>
            </a:r>
            <a:r>
              <a:rPr lang="en-US" sz="1400" i="1" dirty="0" err="1">
                <a:solidFill>
                  <a:srgbClr val="FFFF00"/>
                </a:solidFill>
              </a:rPr>
              <a:t>Weisdorf</a:t>
            </a:r>
            <a:r>
              <a:rPr lang="en-US" sz="1400" i="1" dirty="0">
                <a:solidFill>
                  <a:srgbClr val="FFFF00"/>
                </a:solidFill>
              </a:rPr>
              <a:t> D., 2004, </a:t>
            </a:r>
            <a:r>
              <a:rPr lang="en-US" sz="1400" i="1" dirty="0" err="1">
                <a:solidFill>
                  <a:srgbClr val="FFFF00"/>
                </a:solidFill>
              </a:rPr>
              <a:t>op.cit</a:t>
            </a:r>
            <a:r>
              <a:rPr lang="en-US" sz="1400" i="1" dirty="0">
                <a:solidFill>
                  <a:srgbClr val="FFFF00"/>
                </a:solidFill>
              </a:rPr>
              <a:t>.)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400" dirty="0">
                <a:solidFill>
                  <a:srgbClr val="FFFF00"/>
                </a:solidFill>
              </a:rPr>
              <a:t>  </a:t>
            </a:r>
          </a:p>
          <a:p>
            <a:pPr>
              <a:buFont typeface="Arial" charset="0"/>
              <a:buChar char="•"/>
              <a:defRPr/>
            </a:pPr>
            <a:endParaRPr lang="en-US" sz="1400" dirty="0">
              <a:solidFill>
                <a:srgbClr val="FFFF00"/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en-US" sz="1400" dirty="0">
              <a:solidFill>
                <a:srgbClr val="FFFF00"/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en-US" sz="2800" dirty="0">
              <a:solidFill>
                <a:srgbClr val="FFFF00"/>
              </a:solidFill>
            </a:endParaRPr>
          </a:p>
          <a:p>
            <a:pPr marL="0" indent="0">
              <a:buFont typeface="Arial" charset="0"/>
              <a:buNone/>
              <a:defRPr/>
            </a:pPr>
            <a:endParaRPr lang="en-US" sz="1600" dirty="0">
              <a:solidFill>
                <a:srgbClr val="FFFF00"/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en-US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082240"/>
      </p:ext>
    </p:extLst>
  </p:cSld>
  <p:clrMapOvr>
    <a:masterClrMapping/>
  </p:clrMapOvr>
  <p:transition spd="slow">
    <p:push dir="u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-214313"/>
            <a:ext cx="8229600" cy="1143001"/>
          </a:xfrm>
        </p:spPr>
        <p:txBody>
          <a:bodyPr/>
          <a:lstStyle/>
          <a:p>
            <a:r>
              <a:rPr lang="en-US" altLang="ro-RO" sz="3600" b="1">
                <a:solidFill>
                  <a:srgbClr val="FFFF00"/>
                </a:solidFill>
              </a:rPr>
              <a:t>Sistemul ABO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28625" y="785813"/>
            <a:ext cx="8501063" cy="5500687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altLang="ro-RO" sz="1600">
                <a:solidFill>
                  <a:srgbClr val="FFFF00"/>
                </a:solidFill>
              </a:rPr>
              <a:t>Descoperit de K.Landsteiner in 1990</a:t>
            </a:r>
          </a:p>
          <a:p>
            <a:pPr>
              <a:buFont typeface="Wingdings" pitchFamily="2" charset="2"/>
              <a:buChar char="§"/>
            </a:pPr>
            <a:r>
              <a:rPr lang="en-US" altLang="ro-RO" sz="1600">
                <a:solidFill>
                  <a:srgbClr val="FFFF00"/>
                </a:solidFill>
              </a:rPr>
              <a:t>Atg: A, B si H(O)</a:t>
            </a:r>
          </a:p>
          <a:p>
            <a:pPr lvl="2">
              <a:buFont typeface="Arial" charset="0"/>
              <a:buNone/>
            </a:pPr>
            <a:r>
              <a:rPr lang="en-US" altLang="ro-RO" sz="1800">
                <a:solidFill>
                  <a:srgbClr val="FFFF00"/>
                </a:solidFill>
              </a:rPr>
              <a:t>Atg.H: prezent la 99,99% din populatie</a:t>
            </a:r>
          </a:p>
          <a:p>
            <a:pPr lvl="3">
              <a:buFont typeface="Arial" charset="0"/>
              <a:buChar char="•"/>
            </a:pPr>
            <a:r>
              <a:rPr lang="en-US" altLang="ro-RO" sz="1600">
                <a:solidFill>
                  <a:srgbClr val="FFFF00"/>
                </a:solidFill>
              </a:rPr>
              <a:t>este trunchiul comun terminat cu L-fucoza (si defineste grupa O)</a:t>
            </a:r>
          </a:p>
          <a:p>
            <a:pPr lvl="3">
              <a:buFont typeface="Arial" charset="0"/>
              <a:buChar char="•"/>
            </a:pPr>
            <a:r>
              <a:rPr lang="en-US" altLang="ro-RO" sz="1600">
                <a:solidFill>
                  <a:srgbClr val="FFFF00"/>
                </a:solidFill>
              </a:rPr>
              <a:t>alipirea unei </a:t>
            </a:r>
            <a:r>
              <a:rPr lang="en-US" altLang="ro-RO" sz="1600">
                <a:solidFill>
                  <a:srgbClr val="FFFF00"/>
                </a:solidFill>
                <a:sym typeface="Symbol" pitchFamily="18" charset="2"/>
              </a:rPr>
              <a:t>N acetilgalactozamine formeaza substanta (Atg) A</a:t>
            </a:r>
          </a:p>
          <a:p>
            <a:pPr lvl="3">
              <a:buFont typeface="Arial" charset="0"/>
              <a:buChar char="•"/>
            </a:pPr>
            <a:r>
              <a:rPr lang="en-US" altLang="ro-RO" sz="1600">
                <a:solidFill>
                  <a:srgbClr val="FFFF00"/>
                </a:solidFill>
                <a:sym typeface="Symbol" pitchFamily="18" charset="2"/>
              </a:rPr>
              <a:t>alipirea unei D-galactoze formeaza substanta (Atg) B</a:t>
            </a:r>
          </a:p>
          <a:p>
            <a:pPr lvl="3">
              <a:buFont typeface="Arial" charset="0"/>
              <a:buChar char="•"/>
            </a:pPr>
            <a:r>
              <a:rPr lang="en-US" altLang="ro-RO" sz="1600">
                <a:solidFill>
                  <a:srgbClr val="FFFF00"/>
                </a:solidFill>
                <a:sym typeface="Symbol" pitchFamily="18" charset="2"/>
              </a:rPr>
              <a:t>absenta subst. H defineste fenotipul Bombay: indivizii respectivi suporta numai transfuzii de la alte persoane cu fenotip Bombay</a:t>
            </a:r>
            <a:endParaRPr lang="en-US" altLang="ro-RO" sz="160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altLang="ro-RO" sz="1600">
                <a:solidFill>
                  <a:srgbClr val="FFFF00"/>
                </a:solidFill>
              </a:rPr>
              <a:t>In sist.ABO exista anticorpi “naturali” anti A(</a:t>
            </a:r>
            <a:r>
              <a:rPr lang="en-US" altLang="ro-RO" sz="1600">
                <a:solidFill>
                  <a:srgbClr val="FFFF00"/>
                </a:solidFill>
                <a:sym typeface="Symbol" pitchFamily="18" charset="2"/>
              </a:rPr>
              <a:t>)si anti B(), descrisi ca “regulari” deoarece sunt prezenti la toti indivizii ABO</a:t>
            </a:r>
          </a:p>
          <a:p>
            <a:pPr lvl="1">
              <a:buFont typeface="Arial" charset="0"/>
              <a:buNone/>
            </a:pPr>
            <a:r>
              <a:rPr lang="en-US" altLang="ro-RO" sz="1600">
                <a:solidFill>
                  <a:srgbClr val="FFFF00"/>
                </a:solidFill>
                <a:sym typeface="Symbol" pitchFamily="18" charset="2"/>
              </a:rPr>
              <a:t>Sunt IgM. Titrul N 1/64 – 1/128</a:t>
            </a:r>
          </a:p>
          <a:p>
            <a:pPr lvl="1">
              <a:buFont typeface="Arial" charset="0"/>
              <a:buNone/>
            </a:pPr>
            <a:r>
              <a:rPr lang="en-US" altLang="ro-RO" sz="1600">
                <a:solidFill>
                  <a:srgbClr val="FFFF00"/>
                </a:solidFill>
                <a:sym typeface="Symbol" pitchFamily="18" charset="2"/>
              </a:rPr>
              <a:t>Sunt antinomici: niciodata nu apar Atc. impotriva Atg. exprimate pe Er. persoanei respective</a:t>
            </a:r>
          </a:p>
          <a:p>
            <a:pPr>
              <a:buFont typeface="Wingdings" pitchFamily="2" charset="2"/>
              <a:buChar char="§"/>
            </a:pPr>
            <a:r>
              <a:rPr lang="en-US" altLang="ro-RO" sz="1600">
                <a:solidFill>
                  <a:srgbClr val="FFFF00"/>
                </a:solidFill>
                <a:sym typeface="Symbol" pitchFamily="18" charset="2"/>
              </a:rPr>
              <a:t>Ecuatia este O ( ), A (), B () si AB</a:t>
            </a:r>
          </a:p>
          <a:p>
            <a:pPr>
              <a:buFont typeface="Wingdings" pitchFamily="2" charset="2"/>
              <a:buChar char="§"/>
            </a:pPr>
            <a:r>
              <a:rPr lang="en-US" altLang="ro-RO" sz="1600">
                <a:solidFill>
                  <a:srgbClr val="FFFF00"/>
                </a:solidFill>
                <a:sym typeface="Symbol" pitchFamily="18" charset="2"/>
              </a:rPr>
              <a:t>Uneori apar Atc. imuni , periculosi, denumiti “iregulari”, care sunt IgG aparute dupa imunizari (ex.sarcini incompatibile mama-fat sau transfuzii incompatibile)</a:t>
            </a:r>
          </a:p>
          <a:p>
            <a:pPr>
              <a:buFont typeface="Wingdings" pitchFamily="2" charset="2"/>
              <a:buChar char="§"/>
            </a:pPr>
            <a:r>
              <a:rPr lang="en-US" altLang="ro-RO" sz="1600">
                <a:solidFill>
                  <a:srgbClr val="FFFF00"/>
                </a:solidFill>
                <a:sym typeface="Symbol" pitchFamily="18" charset="2"/>
              </a:rPr>
              <a:t>Atg. ABO sunt larg raspandite in natura (explica unele heteroimunizari)</a:t>
            </a:r>
          </a:p>
          <a:p>
            <a:pPr>
              <a:buFont typeface="Wingdings" pitchFamily="2" charset="2"/>
              <a:buChar char="§"/>
            </a:pPr>
            <a:r>
              <a:rPr lang="en-US" altLang="ro-RO" sz="1600">
                <a:solidFill>
                  <a:srgbClr val="FFFF00"/>
                </a:solidFill>
                <a:sym typeface="Symbol" pitchFamily="18" charset="2"/>
              </a:rPr>
              <a:t>La om, Atg. ABO sunt exprimate pe Er., L, Tr., dar si pe alte tesuturi, cu exceptia tes.conjunctiv  al neuronilor si al hepatocitelor</a:t>
            </a:r>
          </a:p>
          <a:p>
            <a:pPr>
              <a:buFont typeface="Wingdings" pitchFamily="2" charset="2"/>
              <a:buChar char="§"/>
            </a:pPr>
            <a:r>
              <a:rPr lang="en-US" altLang="ro-RO" sz="1600">
                <a:solidFill>
                  <a:srgbClr val="FFFF00"/>
                </a:solidFill>
                <a:sym typeface="Symbol" pitchFamily="18" charset="2"/>
              </a:rPr>
              <a:t>Atc. imuni prezenti la o persoana de grup O definesc “donatorul periculos”</a:t>
            </a:r>
            <a:endParaRPr lang="en-US" altLang="ro-RO" sz="1600">
              <a:solidFill>
                <a:srgbClr val="FFFF00"/>
              </a:solidFill>
            </a:endParaRPr>
          </a:p>
          <a:p>
            <a:pPr>
              <a:buFont typeface="Arial" charset="0"/>
              <a:buNone/>
            </a:pPr>
            <a:endParaRPr lang="en-US" altLang="ro-RO" sz="2400">
              <a:solidFill>
                <a:srgbClr val="FFFF00"/>
              </a:solidFill>
            </a:endParaRPr>
          </a:p>
          <a:p>
            <a:endParaRPr lang="en-US" altLang="ro-RO" sz="24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7557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-42913"/>
            <a:ext cx="8229600" cy="1143001"/>
          </a:xfrm>
        </p:spPr>
        <p:txBody>
          <a:bodyPr/>
          <a:lstStyle/>
          <a:p>
            <a:r>
              <a:rPr lang="en-US" altLang="ro-RO" sz="3600" b="1">
                <a:solidFill>
                  <a:srgbClr val="FFFF00"/>
                </a:solidFill>
              </a:rPr>
              <a:t>Reguli de compatibilitate </a:t>
            </a:r>
            <a:r>
              <a:rPr lang="en-US" altLang="ro-RO" sz="3200" b="1">
                <a:solidFill>
                  <a:srgbClr val="FFFF00"/>
                </a:solidFill>
              </a:rPr>
              <a:t>transfuzionala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5072063" y="5172025"/>
            <a:ext cx="5857875" cy="1857375"/>
          </a:xfrm>
        </p:spPr>
        <p:txBody>
          <a:bodyPr/>
          <a:lstStyle/>
          <a:p>
            <a:pPr lvl="2">
              <a:buFont typeface="Arial" charset="0"/>
              <a:buNone/>
            </a:pPr>
            <a:r>
              <a:rPr lang="en-US" altLang="ro-RO" sz="1800" dirty="0" err="1">
                <a:solidFill>
                  <a:srgbClr val="FFFF00"/>
                </a:solidFill>
              </a:rPr>
              <a:t>Compatibilitate</a:t>
            </a:r>
            <a:r>
              <a:rPr lang="en-US" altLang="ro-RO" sz="1800" dirty="0">
                <a:solidFill>
                  <a:srgbClr val="FFFF00"/>
                </a:solidFill>
              </a:rPr>
              <a:t> </a:t>
            </a:r>
            <a:r>
              <a:rPr lang="en-US" altLang="ro-RO" sz="1800" dirty="0" err="1">
                <a:solidFill>
                  <a:srgbClr val="FFFF00"/>
                </a:solidFill>
              </a:rPr>
              <a:t>imunologica</a:t>
            </a:r>
            <a:endParaRPr lang="en-US" altLang="ro-RO" sz="1800" dirty="0">
              <a:solidFill>
                <a:srgbClr val="FFFF00"/>
              </a:solidFill>
            </a:endParaRPr>
          </a:p>
          <a:p>
            <a:pPr lvl="2">
              <a:buFont typeface="Arial" charset="0"/>
              <a:buNone/>
            </a:pPr>
            <a:r>
              <a:rPr lang="en-US" altLang="ro-RO" sz="1800" dirty="0" err="1">
                <a:solidFill>
                  <a:srgbClr val="FFFF00"/>
                </a:solidFill>
              </a:rPr>
              <a:t>Identitate</a:t>
            </a:r>
            <a:r>
              <a:rPr lang="en-US" altLang="ro-RO" sz="1800" dirty="0">
                <a:solidFill>
                  <a:srgbClr val="FFFF00"/>
                </a:solidFill>
              </a:rPr>
              <a:t> </a:t>
            </a:r>
            <a:r>
              <a:rPr lang="en-US" altLang="ro-RO" sz="1800" dirty="0" err="1">
                <a:solidFill>
                  <a:srgbClr val="FFFF00"/>
                </a:solidFill>
              </a:rPr>
              <a:t>imunologica</a:t>
            </a:r>
            <a:endParaRPr lang="en-US" altLang="ro-RO" sz="1800" dirty="0">
              <a:solidFill>
                <a:srgbClr val="FFFF00"/>
              </a:solidFill>
            </a:endParaRPr>
          </a:p>
          <a:p>
            <a:pPr lvl="2">
              <a:buFont typeface="Arial" charset="0"/>
              <a:buNone/>
            </a:pPr>
            <a:r>
              <a:rPr lang="en-US" altLang="ro-RO" sz="1800" dirty="0">
                <a:solidFill>
                  <a:srgbClr val="FFFF00"/>
                </a:solidFill>
              </a:rPr>
              <a:t>(in </a:t>
            </a:r>
            <a:r>
              <a:rPr lang="en-US" altLang="ro-RO" sz="1800" dirty="0" err="1">
                <a:solidFill>
                  <a:srgbClr val="FFFF00"/>
                </a:solidFill>
              </a:rPr>
              <a:t>absenta</a:t>
            </a:r>
            <a:r>
              <a:rPr lang="en-US" altLang="ro-RO" sz="1800" dirty="0">
                <a:solidFill>
                  <a:srgbClr val="FFFF00"/>
                </a:solidFill>
              </a:rPr>
              <a:t> </a:t>
            </a:r>
            <a:r>
              <a:rPr lang="en-US" altLang="ro-RO" sz="1800" dirty="0" err="1">
                <a:solidFill>
                  <a:srgbClr val="FFFF00"/>
                </a:solidFill>
              </a:rPr>
              <a:t>Atc</a:t>
            </a:r>
            <a:r>
              <a:rPr lang="en-US" altLang="ro-RO" sz="1800" dirty="0">
                <a:solidFill>
                  <a:srgbClr val="FFFF00"/>
                </a:solidFill>
              </a:rPr>
              <a:t>.)</a:t>
            </a:r>
          </a:p>
          <a:p>
            <a:pPr>
              <a:buFont typeface="Arial" charset="0"/>
              <a:buNone/>
            </a:pPr>
            <a:r>
              <a:rPr lang="en-US" altLang="ro-RO" sz="2000" b="1" dirty="0">
                <a:solidFill>
                  <a:srgbClr val="FF0000"/>
                </a:solidFill>
              </a:rPr>
              <a:t>O</a:t>
            </a:r>
            <a:r>
              <a:rPr lang="en-US" altLang="ro-RO" sz="2000" b="1" dirty="0">
                <a:solidFill>
                  <a:srgbClr val="FF0000"/>
                </a:solidFill>
                <a:sym typeface="Symbol" pitchFamily="18" charset="2"/>
              </a:rPr>
              <a:t>B  </a:t>
            </a:r>
            <a:r>
              <a:rPr lang="en-US" altLang="ro-RO" sz="1800" dirty="0">
                <a:solidFill>
                  <a:srgbClr val="FFFF00"/>
                </a:solidFill>
                <a:sym typeface="Symbol" pitchFamily="18" charset="2"/>
              </a:rPr>
              <a:t>=   </a:t>
            </a:r>
            <a:r>
              <a:rPr lang="en-US" altLang="ro-RO" sz="1800" dirty="0" err="1">
                <a:solidFill>
                  <a:srgbClr val="FFFF00"/>
                </a:solidFill>
                <a:sym typeface="Symbol" pitchFamily="18" charset="2"/>
              </a:rPr>
              <a:t>donatori</a:t>
            </a:r>
            <a:r>
              <a:rPr lang="en-US" altLang="ro-RO" sz="1800" dirty="0">
                <a:solidFill>
                  <a:srgbClr val="FFFF00"/>
                </a:solidFill>
                <a:sym typeface="Symbol" pitchFamily="18" charset="2"/>
              </a:rPr>
              <a:t> </a:t>
            </a:r>
            <a:r>
              <a:rPr lang="en-US" altLang="ro-RO" sz="1800" dirty="0" err="1">
                <a:solidFill>
                  <a:srgbClr val="FFFF00"/>
                </a:solidFill>
                <a:sym typeface="Symbol" pitchFamily="18" charset="2"/>
              </a:rPr>
              <a:t>universali</a:t>
            </a:r>
            <a:endParaRPr lang="en-US" altLang="ro-RO" sz="1800" dirty="0">
              <a:solidFill>
                <a:srgbClr val="FFFF00"/>
              </a:solidFill>
              <a:sym typeface="Symbol" pitchFamily="18" charset="2"/>
            </a:endParaRPr>
          </a:p>
          <a:p>
            <a:pPr>
              <a:buFont typeface="Arial" charset="0"/>
              <a:buNone/>
            </a:pPr>
            <a:r>
              <a:rPr lang="en-US" altLang="ro-RO" sz="2000" b="1" dirty="0">
                <a:solidFill>
                  <a:srgbClr val="FFFF00"/>
                </a:solidFill>
                <a:sym typeface="Symbol" pitchFamily="18" charset="2"/>
              </a:rPr>
              <a:t>AB ..  </a:t>
            </a:r>
            <a:r>
              <a:rPr lang="en-US" altLang="ro-RO" sz="1800" dirty="0">
                <a:solidFill>
                  <a:srgbClr val="FFFF00"/>
                </a:solidFill>
                <a:sym typeface="Symbol" pitchFamily="18" charset="2"/>
              </a:rPr>
              <a:t>=   </a:t>
            </a:r>
            <a:r>
              <a:rPr lang="en-US" altLang="ro-RO" sz="1800" dirty="0" err="1">
                <a:solidFill>
                  <a:srgbClr val="FFFF00"/>
                </a:solidFill>
                <a:sym typeface="Symbol" pitchFamily="18" charset="2"/>
              </a:rPr>
              <a:t>primitori</a:t>
            </a:r>
            <a:r>
              <a:rPr lang="en-US" altLang="ro-RO" sz="1800" dirty="0">
                <a:solidFill>
                  <a:srgbClr val="FFFF00"/>
                </a:solidFill>
                <a:sym typeface="Symbol" pitchFamily="18" charset="2"/>
              </a:rPr>
              <a:t> </a:t>
            </a:r>
            <a:r>
              <a:rPr lang="en-US" altLang="ro-RO" sz="1800" dirty="0" err="1">
                <a:solidFill>
                  <a:srgbClr val="FFFF00"/>
                </a:solidFill>
                <a:sym typeface="Symbol" pitchFamily="18" charset="2"/>
              </a:rPr>
              <a:t>universali</a:t>
            </a:r>
            <a:endParaRPr lang="en-US" altLang="ro-RO" sz="1800" dirty="0">
              <a:solidFill>
                <a:srgbClr val="FFFF00"/>
              </a:solidFill>
            </a:endParaRPr>
          </a:p>
          <a:p>
            <a:endParaRPr lang="en-US" altLang="ro-RO" dirty="0">
              <a:solidFill>
                <a:srgbClr val="FFFF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5286375" y="5386338"/>
            <a:ext cx="571500" cy="1587"/>
          </a:xfrm>
          <a:prstGeom prst="straightConnector1">
            <a:avLst/>
          </a:prstGeom>
          <a:ln w="28575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286375" y="5734000"/>
            <a:ext cx="571500" cy="1588"/>
          </a:xfrm>
          <a:prstGeom prst="straightConnector1">
            <a:avLst/>
          </a:prstGeom>
          <a:ln w="28575">
            <a:solidFill>
              <a:schemeClr val="bg2">
                <a:lumMod val="20000"/>
                <a:lumOff val="8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8" name="TextBox 16"/>
          <p:cNvSpPr txBox="1">
            <a:spLocks noChangeArrowheads="1"/>
          </p:cNvSpPr>
          <p:nvPr/>
        </p:nvSpPr>
        <p:spPr bwMode="auto">
          <a:xfrm>
            <a:off x="3571875" y="955625"/>
            <a:ext cx="785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ro-RO" sz="2000" b="1">
                <a:solidFill>
                  <a:srgbClr val="FFFF00"/>
                </a:solidFill>
                <a:latin typeface="Calibri"/>
                <a:sym typeface="Symbol" pitchFamily="18" charset="2"/>
              </a:rPr>
              <a:t>A</a:t>
            </a:r>
            <a:endParaRPr lang="en-US" altLang="ro-RO" sz="2000" b="1">
              <a:solidFill>
                <a:srgbClr val="FFFF00"/>
              </a:solidFill>
              <a:latin typeface="Calibri"/>
            </a:endParaRPr>
          </a:p>
        </p:txBody>
      </p:sp>
      <p:sp>
        <p:nvSpPr>
          <p:cNvPr id="8199" name="TextBox 17"/>
          <p:cNvSpPr txBox="1">
            <a:spLocks noChangeArrowheads="1"/>
          </p:cNvSpPr>
          <p:nvPr/>
        </p:nvSpPr>
        <p:spPr bwMode="auto">
          <a:xfrm>
            <a:off x="3571875" y="1670000"/>
            <a:ext cx="785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ro-RO" sz="2000" b="1">
                <a:solidFill>
                  <a:srgbClr val="FFFF00"/>
                </a:solidFill>
                <a:latin typeface="Calibri"/>
                <a:sym typeface="Symbol" pitchFamily="18" charset="2"/>
              </a:rPr>
              <a:t>A</a:t>
            </a:r>
            <a:endParaRPr lang="en-US" altLang="ro-RO" sz="2000" b="1">
              <a:solidFill>
                <a:srgbClr val="FFFF00"/>
              </a:solidFill>
              <a:latin typeface="Calibri"/>
            </a:endParaRPr>
          </a:p>
        </p:txBody>
      </p:sp>
      <p:sp>
        <p:nvSpPr>
          <p:cNvPr id="8200" name="TextBox 18"/>
          <p:cNvSpPr txBox="1">
            <a:spLocks noChangeArrowheads="1"/>
          </p:cNvSpPr>
          <p:nvPr/>
        </p:nvSpPr>
        <p:spPr bwMode="auto">
          <a:xfrm>
            <a:off x="500063" y="2871738"/>
            <a:ext cx="785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ro-RO" sz="2000" b="1">
                <a:solidFill>
                  <a:srgbClr val="FF0000"/>
                </a:solidFill>
                <a:latin typeface="Calibri"/>
                <a:sym typeface="Symbol" pitchFamily="18" charset="2"/>
              </a:rPr>
              <a:t>O</a:t>
            </a:r>
            <a:endParaRPr lang="en-US" altLang="ro-RO" sz="2000" b="1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8201" name="TextBox 19"/>
          <p:cNvSpPr txBox="1">
            <a:spLocks noChangeArrowheads="1"/>
          </p:cNvSpPr>
          <p:nvPr/>
        </p:nvSpPr>
        <p:spPr bwMode="auto">
          <a:xfrm>
            <a:off x="1643063" y="2871738"/>
            <a:ext cx="785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ro-RO" sz="2000" b="1">
                <a:solidFill>
                  <a:srgbClr val="FF0000"/>
                </a:solidFill>
                <a:latin typeface="Calibri"/>
                <a:sym typeface="Symbol" pitchFamily="18" charset="2"/>
              </a:rPr>
              <a:t>O</a:t>
            </a:r>
            <a:endParaRPr lang="en-US" altLang="ro-RO" sz="2000" b="1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8202" name="TextBox 20"/>
          <p:cNvSpPr txBox="1">
            <a:spLocks noChangeArrowheads="1"/>
          </p:cNvSpPr>
          <p:nvPr/>
        </p:nvSpPr>
        <p:spPr bwMode="auto">
          <a:xfrm>
            <a:off x="3643313" y="4313188"/>
            <a:ext cx="785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ro-RO" sz="2000" b="1">
                <a:solidFill>
                  <a:srgbClr val="FFFF00"/>
                </a:solidFill>
                <a:latin typeface="Calibri"/>
                <a:sym typeface="Symbol" pitchFamily="18" charset="2"/>
              </a:rPr>
              <a:t>B</a:t>
            </a:r>
            <a:endParaRPr lang="en-US" altLang="ro-RO" sz="2000" b="1">
              <a:solidFill>
                <a:srgbClr val="FFFF00"/>
              </a:solidFill>
              <a:latin typeface="Calibri"/>
            </a:endParaRPr>
          </a:p>
        </p:txBody>
      </p:sp>
      <p:sp>
        <p:nvSpPr>
          <p:cNvPr id="8203" name="TextBox 22"/>
          <p:cNvSpPr txBox="1">
            <a:spLocks noChangeArrowheads="1"/>
          </p:cNvSpPr>
          <p:nvPr/>
        </p:nvSpPr>
        <p:spPr bwMode="auto">
          <a:xfrm>
            <a:off x="5500688" y="2943175"/>
            <a:ext cx="785812" cy="40005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ro-RO" sz="2000" b="1" dirty="0">
                <a:solidFill>
                  <a:srgbClr val="FFFF00"/>
                </a:solidFill>
                <a:latin typeface="Calibri"/>
                <a:sym typeface="Symbol" pitchFamily="18" charset="2"/>
              </a:rPr>
              <a:t>AB..</a:t>
            </a:r>
            <a:endParaRPr lang="en-US" altLang="ro-RO" sz="2000" b="1" dirty="0">
              <a:solidFill>
                <a:srgbClr val="FFFF00"/>
              </a:solidFill>
              <a:latin typeface="Calibri"/>
            </a:endParaRPr>
          </a:p>
        </p:txBody>
      </p:sp>
      <p:sp>
        <p:nvSpPr>
          <p:cNvPr id="8204" name="TextBox 23"/>
          <p:cNvSpPr txBox="1">
            <a:spLocks noChangeArrowheads="1"/>
          </p:cNvSpPr>
          <p:nvPr/>
        </p:nvSpPr>
        <p:spPr bwMode="auto">
          <a:xfrm>
            <a:off x="6643688" y="2943175"/>
            <a:ext cx="785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ro-RO" sz="2000" b="1" dirty="0">
                <a:solidFill>
                  <a:srgbClr val="FFFF00"/>
                </a:solidFill>
                <a:latin typeface="Calibri"/>
                <a:sym typeface="Symbol" pitchFamily="18" charset="2"/>
              </a:rPr>
              <a:t>AB..</a:t>
            </a:r>
            <a:endParaRPr lang="en-US" altLang="ro-RO" sz="2000" b="1" dirty="0">
              <a:solidFill>
                <a:srgbClr val="FFFF00"/>
              </a:solidFill>
              <a:latin typeface="Calibri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1143000" y="3098750"/>
            <a:ext cx="500063" cy="1588"/>
          </a:xfrm>
          <a:prstGeom prst="straightConnector1">
            <a:avLst/>
          </a:prstGeom>
          <a:ln w="28575">
            <a:solidFill>
              <a:schemeClr val="bg2">
                <a:lumMod val="20000"/>
                <a:lumOff val="8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>
            <a:off x="3641725" y="4884688"/>
            <a:ext cx="430213" cy="1587"/>
          </a:xfrm>
          <a:prstGeom prst="straightConnector1">
            <a:avLst/>
          </a:prstGeom>
          <a:ln w="28575">
            <a:solidFill>
              <a:schemeClr val="bg2">
                <a:lumMod val="20000"/>
                <a:lumOff val="8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7" name="TextBox 31"/>
          <p:cNvSpPr txBox="1">
            <a:spLocks noChangeArrowheads="1"/>
          </p:cNvSpPr>
          <p:nvPr/>
        </p:nvSpPr>
        <p:spPr bwMode="auto">
          <a:xfrm>
            <a:off x="3643313" y="5099000"/>
            <a:ext cx="785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ro-RO" sz="2000" b="1">
                <a:solidFill>
                  <a:srgbClr val="FFFF00"/>
                </a:solidFill>
                <a:latin typeface="Calibri"/>
                <a:sym typeface="Symbol" pitchFamily="18" charset="2"/>
              </a:rPr>
              <a:t>B</a:t>
            </a:r>
            <a:endParaRPr lang="en-US" altLang="ro-RO" sz="2000" b="1">
              <a:solidFill>
                <a:srgbClr val="FFFF00"/>
              </a:solidFill>
              <a:latin typeface="Calibri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rot="5400000">
            <a:off x="3571875" y="1525538"/>
            <a:ext cx="430213" cy="1587"/>
          </a:xfrm>
          <a:prstGeom prst="straightConnector1">
            <a:avLst/>
          </a:prstGeom>
          <a:ln w="28575">
            <a:solidFill>
              <a:schemeClr val="bg2">
                <a:lumMod val="20000"/>
                <a:lumOff val="8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143625" y="3170188"/>
            <a:ext cx="500063" cy="1587"/>
          </a:xfrm>
          <a:prstGeom prst="straightConnector1">
            <a:avLst/>
          </a:prstGeom>
          <a:ln w="28575">
            <a:solidFill>
              <a:schemeClr val="bg2">
                <a:lumMod val="20000"/>
                <a:lumOff val="8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8199" idx="1"/>
          </p:cNvCxnSpPr>
          <p:nvPr/>
        </p:nvCxnSpPr>
        <p:spPr>
          <a:xfrm flipV="1">
            <a:off x="2143125" y="1870025"/>
            <a:ext cx="1428750" cy="1014413"/>
          </a:xfrm>
          <a:prstGeom prst="straightConnector1">
            <a:avLst/>
          </a:prstGeom>
          <a:ln w="57150">
            <a:solidFill>
              <a:schemeClr val="accent1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4071938" y="1884313"/>
            <a:ext cx="1500187" cy="1143000"/>
          </a:xfrm>
          <a:prstGeom prst="straightConnector1">
            <a:avLst/>
          </a:prstGeom>
          <a:ln w="57150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2214563" y="3170188"/>
            <a:ext cx="1428750" cy="1143000"/>
          </a:xfrm>
          <a:prstGeom prst="straightConnector1">
            <a:avLst/>
          </a:prstGeom>
          <a:ln w="57150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8202" idx="0"/>
          </p:cNvCxnSpPr>
          <p:nvPr/>
        </p:nvCxnSpPr>
        <p:spPr>
          <a:xfrm rot="5400000" flipH="1" flipV="1">
            <a:off x="4267993" y="3009057"/>
            <a:ext cx="1071563" cy="1536700"/>
          </a:xfrm>
          <a:prstGeom prst="straightConnector1">
            <a:avLst/>
          </a:prstGeom>
          <a:ln w="57150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8201" idx="3"/>
          </p:cNvCxnSpPr>
          <p:nvPr/>
        </p:nvCxnSpPr>
        <p:spPr>
          <a:xfrm>
            <a:off x="2428875" y="3071763"/>
            <a:ext cx="2928938" cy="26987"/>
          </a:xfrm>
          <a:prstGeom prst="straightConnector1">
            <a:avLst/>
          </a:prstGeom>
          <a:ln w="57150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49773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101103"/>
            <a:ext cx="8229600" cy="1143001"/>
          </a:xfrm>
        </p:spPr>
        <p:txBody>
          <a:bodyPr/>
          <a:lstStyle/>
          <a:p>
            <a:r>
              <a:rPr lang="en-US" altLang="ro-RO" sz="3600" b="1">
                <a:solidFill>
                  <a:srgbClr val="FFFF00"/>
                </a:solidFill>
              </a:rPr>
              <a:t>Reguli generale ale transfuziei de plasma</a:t>
            </a:r>
            <a:endParaRPr lang="en-US" altLang="ro-RO" sz="3200" b="1">
              <a:solidFill>
                <a:srgbClr val="FFFF00"/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214813" y="5223877"/>
            <a:ext cx="5857875" cy="1857375"/>
          </a:xfrm>
        </p:spPr>
        <p:txBody>
          <a:bodyPr/>
          <a:lstStyle/>
          <a:p>
            <a:r>
              <a:rPr lang="en-US" altLang="ro-RO" sz="1600" dirty="0" err="1">
                <a:solidFill>
                  <a:srgbClr val="FFFF00"/>
                </a:solidFill>
              </a:rPr>
              <a:t>alegerea</a:t>
            </a:r>
            <a:r>
              <a:rPr lang="en-US" altLang="ro-RO" sz="1600" dirty="0">
                <a:solidFill>
                  <a:srgbClr val="FFFF00"/>
                </a:solidFill>
              </a:rPr>
              <a:t> </a:t>
            </a:r>
            <a:r>
              <a:rPr lang="en-US" altLang="ro-RO" sz="1600" dirty="0" err="1">
                <a:solidFill>
                  <a:srgbClr val="FFFF00"/>
                </a:solidFill>
              </a:rPr>
              <a:t>produsului</a:t>
            </a:r>
            <a:endParaRPr lang="en-US" altLang="ro-RO" sz="1600" dirty="0">
              <a:solidFill>
                <a:srgbClr val="FFFF00"/>
              </a:solidFill>
            </a:endParaRPr>
          </a:p>
          <a:p>
            <a:pPr lvl="1"/>
            <a:r>
              <a:rPr lang="en-US" altLang="ro-RO" sz="1600" dirty="0" err="1">
                <a:solidFill>
                  <a:srgbClr val="FFFF00"/>
                </a:solidFill>
              </a:rPr>
              <a:t>cf.schemei</a:t>
            </a:r>
            <a:r>
              <a:rPr lang="en-US" altLang="ro-RO" sz="1600" dirty="0">
                <a:solidFill>
                  <a:srgbClr val="FFFF00"/>
                </a:solidFill>
              </a:rPr>
              <a:t> de </a:t>
            </a:r>
            <a:r>
              <a:rPr lang="en-US" altLang="ro-RO" sz="1600" dirty="0" err="1">
                <a:solidFill>
                  <a:srgbClr val="FFFF00"/>
                </a:solidFill>
              </a:rPr>
              <a:t>mai</a:t>
            </a:r>
            <a:r>
              <a:rPr lang="en-US" altLang="ro-RO" sz="1600" dirty="0">
                <a:solidFill>
                  <a:srgbClr val="FFFF00"/>
                </a:solidFill>
              </a:rPr>
              <a:t> </a:t>
            </a:r>
            <a:r>
              <a:rPr lang="en-US" altLang="ro-RO" sz="1600" dirty="0" err="1">
                <a:solidFill>
                  <a:srgbClr val="FFFF00"/>
                </a:solidFill>
              </a:rPr>
              <a:t>sus</a:t>
            </a:r>
            <a:endParaRPr lang="en-US" altLang="ro-RO" sz="1600" dirty="0">
              <a:solidFill>
                <a:srgbClr val="FFFF00"/>
              </a:solidFill>
            </a:endParaRPr>
          </a:p>
          <a:p>
            <a:pPr lvl="1"/>
            <a:r>
              <a:rPr lang="en-US" altLang="ro-RO" sz="1600" dirty="0" err="1">
                <a:solidFill>
                  <a:srgbClr val="FFFF00"/>
                </a:solidFill>
              </a:rPr>
              <a:t>titrul</a:t>
            </a:r>
            <a:r>
              <a:rPr lang="en-US" altLang="ro-RO" sz="1600" dirty="0">
                <a:solidFill>
                  <a:srgbClr val="FFFF00"/>
                </a:solidFill>
              </a:rPr>
              <a:t> </a:t>
            </a:r>
            <a:r>
              <a:rPr lang="en-US" altLang="ro-RO" sz="1600" dirty="0" err="1">
                <a:solidFill>
                  <a:srgbClr val="FFFF00"/>
                </a:solidFill>
              </a:rPr>
              <a:t>Atc</a:t>
            </a:r>
            <a:r>
              <a:rPr lang="en-US" altLang="ro-RO" sz="1600" dirty="0">
                <a:solidFill>
                  <a:srgbClr val="FFFF00"/>
                </a:solidFill>
              </a:rPr>
              <a:t> </a:t>
            </a:r>
            <a:r>
              <a:rPr lang="en-US" altLang="ro-RO" sz="1600" dirty="0" err="1">
                <a:solidFill>
                  <a:srgbClr val="FFFF00"/>
                </a:solidFill>
              </a:rPr>
              <a:t>naturali</a:t>
            </a:r>
            <a:r>
              <a:rPr lang="en-US" altLang="ro-RO" sz="1600" dirty="0">
                <a:solidFill>
                  <a:srgbClr val="FFFF00"/>
                </a:solidFill>
              </a:rPr>
              <a:t> &lt; 1/64</a:t>
            </a:r>
          </a:p>
          <a:p>
            <a:pPr lvl="1"/>
            <a:r>
              <a:rPr lang="en-US" altLang="ro-RO" sz="1600" dirty="0" err="1">
                <a:solidFill>
                  <a:srgbClr val="FFFF00"/>
                </a:solidFill>
              </a:rPr>
              <a:t>obligatoriu</a:t>
            </a:r>
            <a:r>
              <a:rPr lang="en-US" altLang="ro-RO" sz="1600" dirty="0">
                <a:solidFill>
                  <a:srgbClr val="FFFF00"/>
                </a:solidFill>
              </a:rPr>
              <a:t> : </a:t>
            </a:r>
            <a:r>
              <a:rPr lang="en-US" altLang="ro-RO" sz="1600" dirty="0" err="1">
                <a:solidFill>
                  <a:srgbClr val="FFFF00"/>
                </a:solidFill>
              </a:rPr>
              <a:t>inlaturarea</a:t>
            </a:r>
            <a:r>
              <a:rPr lang="en-US" altLang="ro-RO" sz="1600" dirty="0">
                <a:solidFill>
                  <a:srgbClr val="FFFF00"/>
                </a:solidFill>
              </a:rPr>
              <a:t> </a:t>
            </a:r>
            <a:r>
              <a:rPr lang="en-US" altLang="ro-RO" sz="1600" dirty="0" err="1">
                <a:solidFill>
                  <a:srgbClr val="FFFF00"/>
                </a:solidFill>
              </a:rPr>
              <a:t>Atc.iregulari</a:t>
            </a:r>
            <a:endParaRPr lang="en-US" altLang="ro-RO" sz="16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altLang="ro-RO" sz="1600" dirty="0" err="1">
                <a:solidFill>
                  <a:srgbClr val="FFFF00"/>
                </a:solidFill>
              </a:rPr>
              <a:t>recoltare</a:t>
            </a:r>
            <a:r>
              <a:rPr lang="en-US" altLang="ro-RO" sz="1600" dirty="0">
                <a:solidFill>
                  <a:srgbClr val="FFFF00"/>
                </a:solidFill>
              </a:rPr>
              <a:t> </a:t>
            </a:r>
            <a:r>
              <a:rPr lang="en-US" altLang="ro-RO" sz="1600" dirty="0" err="1">
                <a:solidFill>
                  <a:srgbClr val="FFFF00"/>
                </a:solidFill>
              </a:rPr>
              <a:t>sterila</a:t>
            </a:r>
            <a:r>
              <a:rPr lang="en-US" altLang="ro-RO" sz="1600" dirty="0">
                <a:solidFill>
                  <a:srgbClr val="FFFF00"/>
                </a:solidFill>
              </a:rPr>
              <a:t> in </a:t>
            </a:r>
            <a:r>
              <a:rPr lang="en-US" altLang="ro-RO" sz="1600" dirty="0" err="1">
                <a:solidFill>
                  <a:srgbClr val="FFFF00"/>
                </a:solidFill>
              </a:rPr>
              <a:t>sistem</a:t>
            </a:r>
            <a:r>
              <a:rPr lang="en-US" altLang="ro-RO" sz="1600" dirty="0">
                <a:solidFill>
                  <a:srgbClr val="FFFF00"/>
                </a:solidFill>
              </a:rPr>
              <a:t> </a:t>
            </a:r>
            <a:r>
              <a:rPr lang="en-US" altLang="ro-RO" sz="1600" dirty="0" err="1">
                <a:solidFill>
                  <a:srgbClr val="FFFF00"/>
                </a:solidFill>
              </a:rPr>
              <a:t>inchis</a:t>
            </a:r>
            <a:r>
              <a:rPr lang="en-US" altLang="ro-RO" sz="1600" dirty="0">
                <a:solidFill>
                  <a:srgbClr val="FFFF00"/>
                </a:solidFill>
              </a:rPr>
              <a:t>; </a:t>
            </a:r>
            <a:r>
              <a:rPr lang="en-US" altLang="ro-RO" sz="1600" dirty="0" err="1">
                <a:solidFill>
                  <a:srgbClr val="FFFF00"/>
                </a:solidFill>
              </a:rPr>
              <a:t>congelare</a:t>
            </a:r>
            <a:r>
              <a:rPr lang="en-US" altLang="ro-RO" sz="1600" dirty="0">
                <a:solidFill>
                  <a:srgbClr val="FFFF00"/>
                </a:solidFill>
              </a:rPr>
              <a:t> la – 30°C</a:t>
            </a:r>
          </a:p>
          <a:p>
            <a:endParaRPr lang="en-US" altLang="ro-RO" sz="1600" dirty="0">
              <a:solidFill>
                <a:srgbClr val="FFFF00"/>
              </a:solidFill>
            </a:endParaRPr>
          </a:p>
          <a:p>
            <a:endParaRPr lang="en-US" altLang="ro-RO" sz="1600" dirty="0">
              <a:solidFill>
                <a:srgbClr val="FFFF00"/>
              </a:solidFill>
            </a:endParaRPr>
          </a:p>
        </p:txBody>
      </p:sp>
      <p:sp>
        <p:nvSpPr>
          <p:cNvPr id="8196" name="TextBox 16"/>
          <p:cNvSpPr txBox="1">
            <a:spLocks noChangeArrowheads="1"/>
          </p:cNvSpPr>
          <p:nvPr/>
        </p:nvSpPr>
        <p:spPr bwMode="auto">
          <a:xfrm>
            <a:off x="3571875" y="958354"/>
            <a:ext cx="785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1F497D">
                    <a:lumMod val="20000"/>
                    <a:lumOff val="80000"/>
                  </a:srgbClr>
                </a:solidFill>
                <a:latin typeface="Calibri"/>
                <a:sym typeface="Symbol" pitchFamily="18" charset="2"/>
              </a:rPr>
              <a:t>A ()</a:t>
            </a:r>
            <a:endParaRPr lang="en-US" sz="2000" b="1" dirty="0">
              <a:solidFill>
                <a:srgbClr val="1F497D">
                  <a:lumMod val="20000"/>
                  <a:lumOff val="80000"/>
                </a:srgbClr>
              </a:solidFill>
              <a:latin typeface="Calibri"/>
            </a:endParaRPr>
          </a:p>
        </p:txBody>
      </p:sp>
      <p:sp>
        <p:nvSpPr>
          <p:cNvPr id="8197" name="TextBox 17"/>
          <p:cNvSpPr txBox="1">
            <a:spLocks noChangeArrowheads="1"/>
          </p:cNvSpPr>
          <p:nvPr/>
        </p:nvSpPr>
        <p:spPr bwMode="auto">
          <a:xfrm>
            <a:off x="3571875" y="1672729"/>
            <a:ext cx="785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1F497D">
                    <a:lumMod val="20000"/>
                    <a:lumOff val="80000"/>
                  </a:srgbClr>
                </a:solidFill>
                <a:latin typeface="Calibri"/>
                <a:sym typeface="Symbol" pitchFamily="18" charset="2"/>
              </a:rPr>
              <a:t>A()</a:t>
            </a:r>
            <a:endParaRPr lang="en-US" sz="2000" b="1" dirty="0">
              <a:solidFill>
                <a:srgbClr val="1F497D">
                  <a:lumMod val="20000"/>
                  <a:lumOff val="80000"/>
                </a:srgbClr>
              </a:solidFill>
              <a:latin typeface="Calibri"/>
            </a:endParaRPr>
          </a:p>
        </p:txBody>
      </p:sp>
      <p:sp>
        <p:nvSpPr>
          <p:cNvPr id="8198" name="TextBox 18"/>
          <p:cNvSpPr txBox="1">
            <a:spLocks noChangeArrowheads="1"/>
          </p:cNvSpPr>
          <p:nvPr/>
        </p:nvSpPr>
        <p:spPr bwMode="auto">
          <a:xfrm>
            <a:off x="285750" y="2874466"/>
            <a:ext cx="9286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1F497D">
                    <a:lumMod val="20000"/>
                    <a:lumOff val="80000"/>
                  </a:srgbClr>
                </a:solidFill>
                <a:latin typeface="Calibri"/>
                <a:sym typeface="Symbol" pitchFamily="18" charset="2"/>
              </a:rPr>
              <a:t>()O</a:t>
            </a:r>
            <a:endParaRPr lang="en-US" sz="2000" b="1" dirty="0">
              <a:solidFill>
                <a:srgbClr val="1F497D">
                  <a:lumMod val="20000"/>
                  <a:lumOff val="80000"/>
                </a:srgbClr>
              </a:solidFill>
              <a:latin typeface="Calibri"/>
            </a:endParaRPr>
          </a:p>
        </p:txBody>
      </p:sp>
      <p:sp>
        <p:nvSpPr>
          <p:cNvPr id="8199" name="TextBox 19"/>
          <p:cNvSpPr txBox="1">
            <a:spLocks noChangeArrowheads="1"/>
          </p:cNvSpPr>
          <p:nvPr/>
        </p:nvSpPr>
        <p:spPr bwMode="auto">
          <a:xfrm>
            <a:off x="1643063" y="2874466"/>
            <a:ext cx="7858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1F497D">
                    <a:lumMod val="20000"/>
                    <a:lumOff val="80000"/>
                  </a:srgbClr>
                </a:solidFill>
                <a:latin typeface="Calibri"/>
                <a:sym typeface="Symbol" pitchFamily="18" charset="2"/>
              </a:rPr>
              <a:t>  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1F497D">
                    <a:lumMod val="20000"/>
                    <a:lumOff val="80000"/>
                  </a:srgbClr>
                </a:solidFill>
                <a:latin typeface="Calibri"/>
                <a:sym typeface="Symbol" pitchFamily="18" charset="2"/>
              </a:rPr>
              <a:t>()</a:t>
            </a:r>
            <a:endParaRPr lang="en-US" sz="2000" b="1" dirty="0">
              <a:solidFill>
                <a:srgbClr val="1F497D">
                  <a:lumMod val="20000"/>
                  <a:lumOff val="80000"/>
                </a:srgbClr>
              </a:solidFill>
              <a:latin typeface="Calibri"/>
            </a:endParaRPr>
          </a:p>
        </p:txBody>
      </p:sp>
      <p:sp>
        <p:nvSpPr>
          <p:cNvPr id="8200" name="TextBox 20"/>
          <p:cNvSpPr txBox="1">
            <a:spLocks noChangeArrowheads="1"/>
          </p:cNvSpPr>
          <p:nvPr/>
        </p:nvSpPr>
        <p:spPr bwMode="auto">
          <a:xfrm>
            <a:off x="3643313" y="4315916"/>
            <a:ext cx="785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1F497D">
                    <a:lumMod val="20000"/>
                    <a:lumOff val="80000"/>
                  </a:srgbClr>
                </a:solidFill>
                <a:latin typeface="Calibri"/>
                <a:sym typeface="Symbol" pitchFamily="18" charset="2"/>
              </a:rPr>
              <a:t>B ()</a:t>
            </a:r>
            <a:endParaRPr lang="en-US" sz="2000" b="1" dirty="0">
              <a:solidFill>
                <a:srgbClr val="1F497D">
                  <a:lumMod val="20000"/>
                  <a:lumOff val="80000"/>
                </a:srgbClr>
              </a:solidFill>
              <a:latin typeface="Calibri"/>
            </a:endParaRPr>
          </a:p>
        </p:txBody>
      </p:sp>
      <p:sp>
        <p:nvSpPr>
          <p:cNvPr id="8201" name="TextBox 22"/>
          <p:cNvSpPr txBox="1">
            <a:spLocks noChangeArrowheads="1"/>
          </p:cNvSpPr>
          <p:nvPr/>
        </p:nvSpPr>
        <p:spPr bwMode="auto">
          <a:xfrm>
            <a:off x="5500688" y="2945904"/>
            <a:ext cx="785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1F497D">
                    <a:lumMod val="20000"/>
                    <a:lumOff val="80000"/>
                  </a:srgbClr>
                </a:solidFill>
                <a:latin typeface="Calibri"/>
                <a:sym typeface="Symbol" pitchFamily="18" charset="2"/>
              </a:rPr>
              <a:t>AB..</a:t>
            </a:r>
            <a:endParaRPr lang="en-US" sz="2000" b="1" dirty="0">
              <a:solidFill>
                <a:srgbClr val="1F497D">
                  <a:lumMod val="20000"/>
                  <a:lumOff val="80000"/>
                </a:srgbClr>
              </a:solidFill>
              <a:latin typeface="Calibri"/>
            </a:endParaRPr>
          </a:p>
        </p:txBody>
      </p:sp>
      <p:sp>
        <p:nvSpPr>
          <p:cNvPr id="8202" name="TextBox 23"/>
          <p:cNvSpPr txBox="1">
            <a:spLocks noChangeArrowheads="1"/>
          </p:cNvSpPr>
          <p:nvPr/>
        </p:nvSpPr>
        <p:spPr bwMode="auto">
          <a:xfrm>
            <a:off x="6643688" y="2945904"/>
            <a:ext cx="785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1F497D">
                    <a:lumMod val="20000"/>
                    <a:lumOff val="80000"/>
                  </a:srgbClr>
                </a:solidFill>
                <a:latin typeface="Calibri"/>
                <a:sym typeface="Symbol" pitchFamily="18" charset="2"/>
              </a:rPr>
              <a:t>AB..</a:t>
            </a:r>
            <a:endParaRPr lang="en-US" sz="2000" b="1" dirty="0">
              <a:solidFill>
                <a:srgbClr val="1F497D">
                  <a:lumMod val="20000"/>
                  <a:lumOff val="80000"/>
                </a:srgbClr>
              </a:solidFill>
              <a:latin typeface="Calibri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rot="5400000">
            <a:off x="3641726" y="4887416"/>
            <a:ext cx="430212" cy="1587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4" name="TextBox 31"/>
          <p:cNvSpPr txBox="1">
            <a:spLocks noChangeArrowheads="1"/>
          </p:cNvSpPr>
          <p:nvPr/>
        </p:nvSpPr>
        <p:spPr bwMode="auto">
          <a:xfrm>
            <a:off x="3643313" y="5101729"/>
            <a:ext cx="785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1F497D">
                    <a:lumMod val="20000"/>
                    <a:lumOff val="80000"/>
                  </a:srgbClr>
                </a:solidFill>
                <a:latin typeface="Calibri"/>
                <a:sym typeface="Symbol" pitchFamily="18" charset="2"/>
              </a:rPr>
              <a:t>B ()</a:t>
            </a:r>
            <a:endParaRPr lang="en-US" sz="2000" b="1" dirty="0">
              <a:solidFill>
                <a:srgbClr val="1F497D">
                  <a:lumMod val="20000"/>
                  <a:lumOff val="80000"/>
                </a:srgbClr>
              </a:solidFill>
              <a:latin typeface="Calibri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rot="5400000">
            <a:off x="3571876" y="1528266"/>
            <a:ext cx="430212" cy="1587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10800000">
            <a:off x="1214438" y="3101479"/>
            <a:ext cx="500062" cy="158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10800000">
            <a:off x="6143625" y="3101479"/>
            <a:ext cx="500063" cy="158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0800000">
            <a:off x="2357438" y="3101479"/>
            <a:ext cx="3000375" cy="1587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8197" idx="1"/>
          </p:cNvCxnSpPr>
          <p:nvPr/>
        </p:nvCxnSpPr>
        <p:spPr>
          <a:xfrm rot="10800000" flipV="1">
            <a:off x="2214563" y="1872754"/>
            <a:ext cx="1357312" cy="1157287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10800000">
            <a:off x="4214813" y="1958479"/>
            <a:ext cx="1285875" cy="107156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10800000">
            <a:off x="2286000" y="3244354"/>
            <a:ext cx="1428750" cy="11430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rot="10800000" flipV="1">
            <a:off x="4071938" y="3244354"/>
            <a:ext cx="1428750" cy="1214437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14723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-214313"/>
            <a:ext cx="8229600" cy="1143001"/>
          </a:xfrm>
        </p:spPr>
        <p:txBody>
          <a:bodyPr/>
          <a:lstStyle/>
          <a:p>
            <a:r>
              <a:rPr lang="en-US" altLang="ro-RO" sz="3600" b="1">
                <a:solidFill>
                  <a:srgbClr val="FFFF00"/>
                </a:solidFill>
              </a:rPr>
              <a:t>Atg.Rh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928688" y="642938"/>
            <a:ext cx="7786687" cy="164306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altLang="ro-RO" sz="1800">
                <a:solidFill>
                  <a:srgbClr val="FFFF00"/>
                </a:solidFill>
              </a:rPr>
              <a:t>descoperite in 1940 (Landsteiner si Wiener)</a:t>
            </a:r>
          </a:p>
          <a:p>
            <a:pPr>
              <a:buFont typeface="Wingdings" pitchFamily="2" charset="2"/>
              <a:buChar char="§"/>
            </a:pPr>
            <a:r>
              <a:rPr lang="en-US" altLang="ro-RO" sz="1800">
                <a:solidFill>
                  <a:srgbClr val="FFFF00"/>
                </a:solidFill>
              </a:rPr>
              <a:t>genele “Rh” sunt pe crz.1</a:t>
            </a:r>
          </a:p>
          <a:p>
            <a:pPr>
              <a:buFont typeface="Wingdings" pitchFamily="2" charset="2"/>
              <a:buChar char="§"/>
            </a:pPr>
            <a:r>
              <a:rPr lang="en-US" altLang="ro-RO" sz="1800">
                <a:solidFill>
                  <a:srgbClr val="FFFF00"/>
                </a:solidFill>
              </a:rPr>
              <a:t>≥ 40</a:t>
            </a:r>
          </a:p>
          <a:p>
            <a:pPr>
              <a:buFont typeface="Wingdings" pitchFamily="2" charset="2"/>
              <a:buChar char="§"/>
            </a:pPr>
            <a:r>
              <a:rPr lang="en-US" altLang="ro-RO" sz="1800">
                <a:solidFill>
                  <a:srgbClr val="FFFF00"/>
                </a:solidFill>
              </a:rPr>
              <a:t>in practica transfuzionala sunt retinute  5 Atg.: D, C, E, c, e (C si c, ca si E si e sunt antitetice)</a:t>
            </a:r>
          </a:p>
          <a:p>
            <a:pPr>
              <a:buFont typeface="Wingdings" pitchFamily="2" charset="2"/>
              <a:buChar char="§"/>
            </a:pPr>
            <a:endParaRPr lang="en-US" altLang="ro-RO" sz="240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altLang="ro-RO" sz="2400">
              <a:solidFill>
                <a:srgbClr val="FFFF00"/>
              </a:solidFill>
            </a:endParaRPr>
          </a:p>
          <a:p>
            <a:pPr>
              <a:buFont typeface="Arial" charset="0"/>
              <a:buNone/>
            </a:pPr>
            <a:endParaRPr lang="en-US" altLang="ro-RO" sz="2400">
              <a:solidFill>
                <a:srgbClr val="FFFF00"/>
              </a:solidFill>
            </a:endParaRPr>
          </a:p>
        </p:txBody>
      </p:sp>
      <p:sp>
        <p:nvSpPr>
          <p:cNvPr id="10244" name="TextBox 3"/>
          <p:cNvSpPr txBox="1">
            <a:spLocks noChangeArrowheads="1"/>
          </p:cNvSpPr>
          <p:nvPr/>
        </p:nvSpPr>
        <p:spPr bwMode="auto">
          <a:xfrm>
            <a:off x="2571750" y="2286000"/>
            <a:ext cx="3714750" cy="1754188"/>
          </a:xfrm>
          <a:prstGeom prst="rect">
            <a:avLst/>
          </a:prstGeom>
          <a:noFill/>
          <a:ln w="28575">
            <a:solidFill>
              <a:srgbClr val="66FF33"/>
            </a:solidFill>
            <a:prstDash val="lgDash"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ro-RO">
                <a:solidFill>
                  <a:srgbClr val="FFFF00"/>
                </a:solidFill>
                <a:latin typeface="Calibri"/>
              </a:rPr>
              <a:t>      hematiile  	C  - sunt c+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ro-RO">
                <a:solidFill>
                  <a:srgbClr val="FFFF00"/>
                </a:solidFill>
                <a:latin typeface="Calibri"/>
              </a:rPr>
              <a:t>		c  -  sunt C+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ro-RO">
                <a:solidFill>
                  <a:srgbClr val="FFFF00"/>
                </a:solidFill>
                <a:latin typeface="Calibri"/>
              </a:rPr>
              <a:t>		E  -  sunt e+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ro-RO">
                <a:solidFill>
                  <a:srgbClr val="FFFF00"/>
                </a:solidFill>
                <a:latin typeface="Calibri"/>
              </a:rPr>
              <a:t>		e  -  sunt E+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ro-RO">
                <a:solidFill>
                  <a:srgbClr val="FFFF00"/>
                </a:solidFill>
                <a:latin typeface="Calibri"/>
              </a:rPr>
              <a:t>                 </a:t>
            </a:r>
            <a:r>
              <a:rPr lang="en-US" altLang="ro-RO" u="sng">
                <a:solidFill>
                  <a:srgbClr val="FFFF00"/>
                </a:solidFill>
                <a:latin typeface="Calibri"/>
              </a:rPr>
              <a:t> N.B</a:t>
            </a:r>
            <a:r>
              <a:rPr lang="en-US" altLang="ro-RO">
                <a:solidFill>
                  <a:srgbClr val="FFFF00"/>
                </a:solidFill>
                <a:latin typeface="Calibri"/>
              </a:rPr>
              <a:t>. nu exista Atg.d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ro-RO">
                <a:solidFill>
                  <a:srgbClr val="FFFF00"/>
                </a:solidFill>
                <a:latin typeface="Calibri"/>
              </a:rPr>
              <a:t>	</a:t>
            </a:r>
          </a:p>
        </p:txBody>
      </p:sp>
      <p:sp>
        <p:nvSpPr>
          <p:cNvPr id="10245" name="TextBox 4"/>
          <p:cNvSpPr txBox="1">
            <a:spLocks noChangeArrowheads="1"/>
          </p:cNvSpPr>
          <p:nvPr/>
        </p:nvSpPr>
        <p:spPr bwMode="auto">
          <a:xfrm>
            <a:off x="785813" y="4214813"/>
            <a:ext cx="7715250" cy="369887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ro-RO" b="1">
                <a:solidFill>
                  <a:srgbClr val="FFFF00"/>
                </a:solidFill>
                <a:latin typeface="Calibri"/>
              </a:rPr>
              <a:t>Prin definitie persoanele care poseda Atg.D sunt considerate Rh+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928688" y="4714875"/>
            <a:ext cx="7786687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dirty="0" err="1">
                <a:solidFill>
                  <a:srgbClr val="FFFF00"/>
                </a:solidFill>
                <a:latin typeface="Calibri"/>
              </a:rPr>
              <a:t>i</a:t>
            </a:r>
            <a:r>
              <a:rPr lang="en-US" dirty="0">
                <a:solidFill>
                  <a:srgbClr val="FFFF00"/>
                </a:solidFill>
                <a:latin typeface="Calibri"/>
              </a:rPr>
              <a:t>n  </a:t>
            </a:r>
            <a:r>
              <a:rPr lang="en-US" dirty="0" err="1">
                <a:solidFill>
                  <a:srgbClr val="FFFF00"/>
                </a:solidFill>
                <a:latin typeface="Calibri"/>
              </a:rPr>
              <a:t>sist.Rh</a:t>
            </a:r>
            <a:r>
              <a:rPr lang="en-US" dirty="0">
                <a:solidFill>
                  <a:srgbClr val="FFFF00"/>
                </a:solidFill>
                <a:latin typeface="Calibri"/>
              </a:rPr>
              <a:t> nu </a:t>
            </a:r>
            <a:r>
              <a:rPr lang="en-US" dirty="0" err="1">
                <a:solidFill>
                  <a:srgbClr val="FFFF00"/>
                </a:solidFill>
                <a:latin typeface="Calibri"/>
              </a:rPr>
              <a:t>exista</a:t>
            </a:r>
            <a:r>
              <a:rPr lang="en-US" dirty="0">
                <a:solidFill>
                  <a:srgbClr val="FFFF00"/>
                </a:solidFill>
                <a:latin typeface="Calibri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alibri"/>
              </a:rPr>
              <a:t>Atc</a:t>
            </a:r>
            <a:r>
              <a:rPr lang="en-US" dirty="0">
                <a:solidFill>
                  <a:srgbClr val="FFFF00"/>
                </a:solidFill>
                <a:latin typeface="Calibri"/>
              </a:rPr>
              <a:t>. </a:t>
            </a:r>
            <a:r>
              <a:rPr lang="en-US" dirty="0" err="1">
                <a:solidFill>
                  <a:srgbClr val="FFFF00"/>
                </a:solidFill>
                <a:latin typeface="Calibri"/>
              </a:rPr>
              <a:t>naturali</a:t>
            </a:r>
            <a:endParaRPr lang="en-US" dirty="0">
              <a:solidFill>
                <a:srgbClr val="FFFF00"/>
              </a:solidFill>
              <a:latin typeface="Calibri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dirty="0" err="1">
                <a:solidFill>
                  <a:srgbClr val="FFFF00"/>
                </a:solidFill>
                <a:latin typeface="Calibri"/>
              </a:rPr>
              <a:t>Atc.imuni</a:t>
            </a:r>
            <a:r>
              <a:rPr lang="en-US" dirty="0">
                <a:solidFill>
                  <a:srgbClr val="FFFF00"/>
                </a:solidFill>
                <a:latin typeface="Calibri"/>
              </a:rPr>
              <a:t> (de </a:t>
            </a:r>
            <a:r>
              <a:rPr lang="en-US" dirty="0" err="1">
                <a:solidFill>
                  <a:srgbClr val="FFFF00"/>
                </a:solidFill>
                <a:latin typeface="Calibri"/>
              </a:rPr>
              <a:t>clasa</a:t>
            </a:r>
            <a:r>
              <a:rPr lang="en-US" dirty="0">
                <a:solidFill>
                  <a:srgbClr val="FFFF00"/>
                </a:solidFill>
                <a:latin typeface="Calibri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alibri"/>
              </a:rPr>
              <a:t>IgG</a:t>
            </a:r>
            <a:r>
              <a:rPr lang="en-US" dirty="0">
                <a:solidFill>
                  <a:srgbClr val="FFFF00"/>
                </a:solidFill>
                <a:latin typeface="Calibri"/>
              </a:rPr>
              <a:t>) </a:t>
            </a:r>
            <a:r>
              <a:rPr lang="en-US" dirty="0" err="1">
                <a:solidFill>
                  <a:srgbClr val="FFFF00"/>
                </a:solidFill>
                <a:latin typeface="Calibri"/>
              </a:rPr>
              <a:t>apar</a:t>
            </a:r>
            <a:r>
              <a:rPr lang="en-US" dirty="0">
                <a:solidFill>
                  <a:srgbClr val="FFFF00"/>
                </a:solidFill>
                <a:latin typeface="Calibri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alibri"/>
              </a:rPr>
              <a:t>dupa</a:t>
            </a:r>
            <a:r>
              <a:rPr lang="en-US" dirty="0">
                <a:solidFill>
                  <a:srgbClr val="FFFF00"/>
                </a:solidFill>
                <a:latin typeface="Calibri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alibri"/>
              </a:rPr>
              <a:t>alloimunizari</a:t>
            </a:r>
            <a:endParaRPr lang="en-US" dirty="0">
              <a:solidFill>
                <a:srgbClr val="FFFF00"/>
              </a:solidFill>
              <a:latin typeface="Calibri"/>
            </a:endParaRPr>
          </a:p>
          <a:p>
            <a:pPr marL="1257300" lvl="2" indent="-34290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dirty="0" err="1">
                <a:solidFill>
                  <a:srgbClr val="FFFF00"/>
                </a:solidFill>
                <a:latin typeface="Calibri"/>
              </a:rPr>
              <a:t>posttransfuzionale</a:t>
            </a:r>
            <a:r>
              <a:rPr lang="en-US" dirty="0">
                <a:solidFill>
                  <a:srgbClr val="FFFF00"/>
                </a:solidFill>
                <a:latin typeface="Calibri"/>
              </a:rPr>
              <a:t> (</a:t>
            </a:r>
            <a:r>
              <a:rPr lang="en-US" dirty="0" err="1">
                <a:solidFill>
                  <a:srgbClr val="FFFF00"/>
                </a:solidFill>
                <a:latin typeface="Calibri"/>
              </a:rPr>
              <a:t>adm.D</a:t>
            </a:r>
            <a:r>
              <a:rPr lang="en-US" dirty="0">
                <a:solidFill>
                  <a:srgbClr val="FFFF00"/>
                </a:solidFill>
                <a:latin typeface="Calibri"/>
              </a:rPr>
              <a:t>+ la D-)</a:t>
            </a:r>
          </a:p>
          <a:p>
            <a:pPr marL="1257300" lvl="2" indent="-34290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dirty="0" err="1">
                <a:solidFill>
                  <a:srgbClr val="FFFF00"/>
                </a:solidFill>
                <a:latin typeface="Calibri"/>
              </a:rPr>
              <a:t>fetomaterne</a:t>
            </a:r>
            <a:r>
              <a:rPr lang="en-US" dirty="0">
                <a:solidFill>
                  <a:srgbClr val="FFFF00"/>
                </a:solidFill>
                <a:latin typeface="Calibri"/>
              </a:rPr>
              <a:t> (fat D+, mama D-)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FFFF00"/>
                </a:solidFill>
                <a:latin typeface="Calibri"/>
              </a:rPr>
              <a:t>Se </a:t>
            </a:r>
            <a:r>
              <a:rPr lang="en-US" dirty="0" err="1">
                <a:solidFill>
                  <a:srgbClr val="FFFF00"/>
                </a:solidFill>
                <a:latin typeface="Calibri"/>
              </a:rPr>
              <a:t>descriu</a:t>
            </a:r>
            <a:r>
              <a:rPr lang="en-US" dirty="0">
                <a:solidFill>
                  <a:srgbClr val="FFFF00"/>
                </a:solidFill>
                <a:latin typeface="Calibri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alibri"/>
              </a:rPr>
              <a:t>si</a:t>
            </a:r>
            <a:r>
              <a:rPr lang="en-US" dirty="0">
                <a:solidFill>
                  <a:srgbClr val="FFFF00"/>
                </a:solidFill>
                <a:latin typeface="Calibri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alibri"/>
              </a:rPr>
              <a:t>autoanticorpi</a:t>
            </a:r>
            <a:r>
              <a:rPr lang="en-US" dirty="0">
                <a:solidFill>
                  <a:srgbClr val="FFFF00"/>
                </a:solidFill>
                <a:latin typeface="Calibri"/>
              </a:rPr>
              <a:t> anti </a:t>
            </a:r>
            <a:r>
              <a:rPr lang="en-US" dirty="0" err="1">
                <a:solidFill>
                  <a:srgbClr val="FFFF00"/>
                </a:solidFill>
                <a:latin typeface="Calibri"/>
              </a:rPr>
              <a:t>Rh</a:t>
            </a:r>
            <a:endParaRPr lang="en-US" dirty="0">
              <a:solidFill>
                <a:srgbClr val="FFFF00"/>
              </a:solidFill>
              <a:latin typeface="Calibri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dirty="0" err="1">
                <a:solidFill>
                  <a:srgbClr val="FFFF00"/>
                </a:solidFill>
                <a:latin typeface="Calibri"/>
              </a:rPr>
              <a:t>Atc.anti</a:t>
            </a:r>
            <a:r>
              <a:rPr lang="en-US" dirty="0">
                <a:solidFill>
                  <a:srgbClr val="FFFF00"/>
                </a:solidFill>
                <a:latin typeface="Calibri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alibri"/>
              </a:rPr>
              <a:t>Rh</a:t>
            </a:r>
            <a:r>
              <a:rPr lang="en-US" dirty="0">
                <a:solidFill>
                  <a:srgbClr val="FFFF00"/>
                </a:solidFill>
                <a:latin typeface="Calibri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alibri"/>
              </a:rPr>
              <a:t>odata</a:t>
            </a:r>
            <a:r>
              <a:rPr lang="en-US" dirty="0">
                <a:solidFill>
                  <a:srgbClr val="FFFF00"/>
                </a:solidFill>
                <a:latin typeface="Calibri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alibri"/>
              </a:rPr>
              <a:t>aparuti</a:t>
            </a:r>
            <a:r>
              <a:rPr lang="en-US" dirty="0">
                <a:solidFill>
                  <a:srgbClr val="FFFF00"/>
                </a:solidFill>
                <a:latin typeface="Calibri"/>
              </a:rPr>
              <a:t> se </a:t>
            </a:r>
            <a:r>
              <a:rPr lang="en-US" dirty="0" err="1">
                <a:solidFill>
                  <a:srgbClr val="FFFF00"/>
                </a:solidFill>
                <a:latin typeface="Calibri"/>
              </a:rPr>
              <a:t>mentin</a:t>
            </a:r>
            <a:r>
              <a:rPr lang="en-US" dirty="0">
                <a:solidFill>
                  <a:srgbClr val="FFFF00"/>
                </a:solidFill>
                <a:latin typeface="Calibri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alibri"/>
              </a:rPr>
              <a:t>toata</a:t>
            </a:r>
            <a:r>
              <a:rPr lang="en-US" dirty="0">
                <a:solidFill>
                  <a:srgbClr val="FFFF00"/>
                </a:solidFill>
                <a:latin typeface="Calibri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alibri"/>
              </a:rPr>
              <a:t>viata</a:t>
            </a:r>
            <a:r>
              <a:rPr lang="en-US" dirty="0">
                <a:solidFill>
                  <a:srgbClr val="FFFF00"/>
                </a:solidFill>
                <a:latin typeface="Calibri"/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30594690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14313" y="214313"/>
            <a:ext cx="8229600" cy="1143000"/>
          </a:xfrm>
        </p:spPr>
        <p:txBody>
          <a:bodyPr/>
          <a:lstStyle/>
          <a:p>
            <a:r>
              <a:rPr lang="en-US" altLang="ro-RO" sz="3600" b="1">
                <a:solidFill>
                  <a:srgbClr val="FFFF00"/>
                </a:solidFill>
              </a:rPr>
              <a:t>Plachetele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500063" y="1071563"/>
            <a:ext cx="8286750" cy="5500687"/>
          </a:xfrm>
        </p:spPr>
        <p:txBody>
          <a:bodyPr/>
          <a:lstStyle/>
          <a:p>
            <a:pPr>
              <a:buFont typeface="Arial" charset="0"/>
              <a:buNone/>
            </a:pPr>
            <a:endParaRPr lang="en-US" altLang="ro-RO" sz="2000">
              <a:solidFill>
                <a:srgbClr val="FFFF00"/>
              </a:solidFill>
            </a:endParaRPr>
          </a:p>
          <a:p>
            <a:pPr>
              <a:buFont typeface="Arial" charset="0"/>
              <a:buNone/>
            </a:pPr>
            <a:r>
              <a:rPr lang="en-US" altLang="ro-RO" sz="2000">
                <a:solidFill>
                  <a:srgbClr val="FFFF00"/>
                </a:solidFill>
              </a:rPr>
              <a:t>Exprima Atg. “proprii”, Atg.ABH, Atg.HLA </a:t>
            </a:r>
          </a:p>
          <a:p>
            <a:pPr>
              <a:buFont typeface="Arial" charset="0"/>
              <a:buNone/>
            </a:pPr>
            <a:r>
              <a:rPr lang="en-US" altLang="ro-RO" sz="2000">
                <a:solidFill>
                  <a:srgbClr val="FFFF00"/>
                </a:solidFill>
              </a:rPr>
              <a:t>		si alte Atg.eritrocitare (ex.Lewis, MN s.a. …)</a:t>
            </a:r>
          </a:p>
          <a:p>
            <a:pPr>
              <a:buFont typeface="Arial" charset="0"/>
              <a:buNone/>
            </a:pPr>
            <a:r>
              <a:rPr lang="en-US" altLang="ro-RO" sz="2000">
                <a:solidFill>
                  <a:srgbClr val="FFFF00"/>
                </a:solidFill>
              </a:rPr>
              <a:t>Atg. proprii: human platelet antigens (HPA)</a:t>
            </a:r>
          </a:p>
          <a:p>
            <a:endParaRPr lang="en-US" altLang="ro-RO" sz="2000">
              <a:solidFill>
                <a:srgbClr val="FFFF00"/>
              </a:solidFill>
            </a:endParaRPr>
          </a:p>
          <a:p>
            <a:pPr lvl="2">
              <a:buFont typeface="Arial" charset="0"/>
              <a:buNone/>
            </a:pPr>
            <a:r>
              <a:rPr lang="en-US" altLang="ro-RO" sz="2000">
                <a:solidFill>
                  <a:srgbClr val="FFFF00"/>
                </a:solidFill>
              </a:rPr>
              <a:t>HPA – 1  …………………………………… HPA  - 5</a:t>
            </a:r>
          </a:p>
          <a:p>
            <a:endParaRPr lang="en-US" altLang="ro-RO" sz="2000">
              <a:solidFill>
                <a:srgbClr val="FFFF00"/>
              </a:solidFill>
            </a:endParaRPr>
          </a:p>
          <a:p>
            <a:pPr>
              <a:buFont typeface="Arial" charset="0"/>
              <a:buNone/>
            </a:pPr>
            <a:r>
              <a:rPr lang="en-US" altLang="ro-RO" sz="2000">
                <a:solidFill>
                  <a:srgbClr val="FFFF00"/>
                </a:solidFill>
              </a:rPr>
              <a:t>Atc.apar dupa transfuzii incompatibile sau sarcini incompatibile</a:t>
            </a:r>
          </a:p>
          <a:p>
            <a:pPr lvl="1">
              <a:buFont typeface="Arial" charset="0"/>
              <a:buChar char="•"/>
            </a:pPr>
            <a:r>
              <a:rPr lang="en-US" altLang="ro-RO" sz="2000">
                <a:solidFill>
                  <a:srgbClr val="FFFF00"/>
                </a:solidFill>
              </a:rPr>
              <a:t>scaderea DdV a plachetelor transfuzate (transfuzii ineficiente)</a:t>
            </a:r>
          </a:p>
          <a:p>
            <a:pPr lvl="1">
              <a:buFont typeface="Arial" charset="0"/>
              <a:buChar char="•"/>
            </a:pPr>
            <a:r>
              <a:rPr lang="en-US" altLang="ro-RO" sz="2000">
                <a:solidFill>
                  <a:srgbClr val="FFFF00"/>
                </a:solidFill>
              </a:rPr>
              <a:t>rareori Atc. se ataseaza pe plachetele donatorului cu care formeaza complexe care se depun pe plachetele primitorului (care joaca rol de purtatori inocenti). Aceste conglomerate activeaza complementul, care le distruge</a:t>
            </a:r>
          </a:p>
        </p:txBody>
      </p:sp>
    </p:spTree>
    <p:extLst>
      <p:ext uri="{BB962C8B-B14F-4D97-AF65-F5344CB8AC3E}">
        <p14:creationId xmlns:p14="http://schemas.microsoft.com/office/powerpoint/2010/main" val="28988690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-71438"/>
            <a:ext cx="8229600" cy="1143001"/>
          </a:xfrm>
        </p:spPr>
        <p:txBody>
          <a:bodyPr/>
          <a:lstStyle/>
          <a:p>
            <a:r>
              <a:rPr lang="en-US" altLang="ro-RO" sz="3600" b="1">
                <a:solidFill>
                  <a:srgbClr val="FFFF00"/>
                </a:solidFill>
              </a:rPr>
              <a:t>Atg.HLA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28625" y="1071563"/>
            <a:ext cx="8286750" cy="5500687"/>
          </a:xfrm>
        </p:spPr>
        <p:txBody>
          <a:bodyPr/>
          <a:lstStyle/>
          <a:p>
            <a:r>
              <a:rPr lang="en-US" altLang="ro-RO" sz="2000" dirty="0" err="1">
                <a:solidFill>
                  <a:srgbClr val="FFFF00"/>
                </a:solidFill>
              </a:rPr>
              <a:t>genele</a:t>
            </a:r>
            <a:r>
              <a:rPr lang="en-US" altLang="ro-RO" sz="2000" dirty="0">
                <a:solidFill>
                  <a:srgbClr val="FFFF00"/>
                </a:solidFill>
              </a:rPr>
              <a:t> </a:t>
            </a:r>
            <a:r>
              <a:rPr lang="en-US" altLang="ro-RO" sz="2000" dirty="0" err="1">
                <a:solidFill>
                  <a:srgbClr val="FFFF00"/>
                </a:solidFill>
              </a:rPr>
              <a:t>grupate</a:t>
            </a:r>
            <a:r>
              <a:rPr lang="en-US" altLang="ro-RO" sz="2000" dirty="0">
                <a:solidFill>
                  <a:srgbClr val="FFFF00"/>
                </a:solidFill>
              </a:rPr>
              <a:t> </a:t>
            </a:r>
            <a:r>
              <a:rPr lang="en-US" altLang="ro-RO" sz="2000" dirty="0" err="1">
                <a:solidFill>
                  <a:srgbClr val="FFFF00"/>
                </a:solidFill>
              </a:rPr>
              <a:t>pe</a:t>
            </a:r>
            <a:r>
              <a:rPr lang="en-US" altLang="ro-RO" sz="2000" dirty="0">
                <a:solidFill>
                  <a:srgbClr val="FFFF00"/>
                </a:solidFill>
              </a:rPr>
              <a:t> crz.6 </a:t>
            </a:r>
            <a:r>
              <a:rPr lang="en-US" altLang="ro-RO" sz="2000" dirty="0" err="1">
                <a:solidFill>
                  <a:srgbClr val="FFFF00"/>
                </a:solidFill>
              </a:rPr>
              <a:t>formeaza</a:t>
            </a:r>
            <a:r>
              <a:rPr lang="en-US" altLang="ro-RO" sz="2000" dirty="0">
                <a:solidFill>
                  <a:srgbClr val="FFFF00"/>
                </a:solidFill>
              </a:rPr>
              <a:t> CMH (multiple </a:t>
            </a:r>
            <a:r>
              <a:rPr lang="en-US" altLang="ro-RO" sz="2000" dirty="0" err="1">
                <a:solidFill>
                  <a:srgbClr val="FFFF00"/>
                </a:solidFill>
              </a:rPr>
              <a:t>alele</a:t>
            </a:r>
            <a:r>
              <a:rPr lang="en-US" altLang="ro-RO" sz="2000" dirty="0">
                <a:solidFill>
                  <a:srgbClr val="FFFF00"/>
                </a:solidFill>
              </a:rPr>
              <a:t>)</a:t>
            </a:r>
          </a:p>
          <a:p>
            <a:r>
              <a:rPr lang="en-US" altLang="ro-RO" sz="2000" dirty="0">
                <a:solidFill>
                  <a:srgbClr val="FFFF00"/>
                </a:solidFill>
              </a:rPr>
              <a:t>Atg.de </a:t>
            </a:r>
            <a:r>
              <a:rPr lang="en-US" altLang="ro-RO" sz="2000" dirty="0" err="1">
                <a:solidFill>
                  <a:srgbClr val="FFFF00"/>
                </a:solidFill>
              </a:rPr>
              <a:t>histocompatibilitate</a:t>
            </a:r>
            <a:endParaRPr lang="en-US" altLang="ro-RO" sz="2000" dirty="0">
              <a:solidFill>
                <a:srgbClr val="FFFF00"/>
              </a:solidFill>
            </a:endParaRPr>
          </a:p>
          <a:p>
            <a:pPr lvl="2">
              <a:buFont typeface="Arial" charset="0"/>
              <a:buNone/>
            </a:pPr>
            <a:r>
              <a:rPr lang="en-US" altLang="ro-RO" sz="2000" dirty="0" err="1">
                <a:solidFill>
                  <a:srgbClr val="FFFF00"/>
                </a:solidFill>
              </a:rPr>
              <a:t>Cls</a:t>
            </a:r>
            <a:r>
              <a:rPr lang="en-US" altLang="ro-RO" sz="2000" dirty="0">
                <a:solidFill>
                  <a:srgbClr val="FFFF00"/>
                </a:solidFill>
              </a:rPr>
              <a:t> I : A </a:t>
            </a:r>
            <a:r>
              <a:rPr lang="en-US" altLang="ro-RO" sz="2000" dirty="0" err="1">
                <a:solidFill>
                  <a:srgbClr val="FFFF00"/>
                </a:solidFill>
              </a:rPr>
              <a:t>si</a:t>
            </a:r>
            <a:r>
              <a:rPr lang="en-US" altLang="ro-RO" sz="2000" dirty="0">
                <a:solidFill>
                  <a:srgbClr val="FFFF00"/>
                </a:solidFill>
              </a:rPr>
              <a:t> B</a:t>
            </a:r>
          </a:p>
          <a:p>
            <a:pPr lvl="2">
              <a:buFont typeface="Arial" charset="0"/>
              <a:buNone/>
            </a:pPr>
            <a:r>
              <a:rPr lang="en-US" altLang="ro-RO" sz="2000" dirty="0" err="1">
                <a:solidFill>
                  <a:srgbClr val="FFFF00"/>
                </a:solidFill>
              </a:rPr>
              <a:t>Cls</a:t>
            </a:r>
            <a:r>
              <a:rPr lang="en-US" altLang="ro-RO" sz="2000" dirty="0">
                <a:solidFill>
                  <a:srgbClr val="FFFF00"/>
                </a:solidFill>
              </a:rPr>
              <a:t> II : DR, DQ, DP</a:t>
            </a:r>
          </a:p>
          <a:p>
            <a:r>
              <a:rPr lang="en-US" altLang="ro-RO" sz="2000" dirty="0" err="1">
                <a:solidFill>
                  <a:srgbClr val="FFFF00"/>
                </a:solidFill>
              </a:rPr>
              <a:t>Atc.sunt</a:t>
            </a:r>
            <a:r>
              <a:rPr lang="en-US" altLang="ro-RO" sz="2000" dirty="0">
                <a:solidFill>
                  <a:srgbClr val="FFFF00"/>
                </a:solidFill>
              </a:rPr>
              <a:t> in general </a:t>
            </a:r>
            <a:r>
              <a:rPr lang="en-US" altLang="ro-RO" sz="2000" dirty="0" err="1">
                <a:solidFill>
                  <a:srgbClr val="FFFF00"/>
                </a:solidFill>
              </a:rPr>
              <a:t>polispecifici</a:t>
            </a:r>
            <a:r>
              <a:rPr lang="en-US" altLang="ro-RO" sz="2000" dirty="0">
                <a:solidFill>
                  <a:srgbClr val="FFFF00"/>
                </a:solidFill>
              </a:rPr>
              <a:t> </a:t>
            </a:r>
            <a:r>
              <a:rPr lang="en-US" altLang="ro-RO" sz="2000" dirty="0" err="1">
                <a:solidFill>
                  <a:srgbClr val="FFFF00"/>
                </a:solidFill>
              </a:rPr>
              <a:t>si</a:t>
            </a:r>
            <a:r>
              <a:rPr lang="en-US" altLang="ro-RO" sz="2000" dirty="0">
                <a:solidFill>
                  <a:srgbClr val="FFFF00"/>
                </a:solidFill>
              </a:rPr>
              <a:t> </a:t>
            </a:r>
            <a:r>
              <a:rPr lang="en-US" altLang="ro-RO" sz="2000" dirty="0" err="1">
                <a:solidFill>
                  <a:srgbClr val="FFFF00"/>
                </a:solidFill>
              </a:rPr>
              <a:t>apar</a:t>
            </a:r>
            <a:r>
              <a:rPr lang="en-US" altLang="ro-RO" sz="2000" dirty="0">
                <a:solidFill>
                  <a:srgbClr val="FFFF00"/>
                </a:solidFill>
              </a:rPr>
              <a:t> accidental (</a:t>
            </a:r>
            <a:r>
              <a:rPr lang="en-US" altLang="ro-RO" sz="2000" dirty="0" err="1">
                <a:solidFill>
                  <a:srgbClr val="FFFF00"/>
                </a:solidFill>
              </a:rPr>
              <a:t>posttransfuzional</a:t>
            </a:r>
            <a:r>
              <a:rPr lang="en-US" altLang="ro-RO" sz="2000" dirty="0">
                <a:solidFill>
                  <a:srgbClr val="FFFF00"/>
                </a:solidFill>
              </a:rPr>
              <a:t> </a:t>
            </a:r>
            <a:r>
              <a:rPr lang="en-US" altLang="ro-RO" sz="2000" dirty="0" err="1">
                <a:solidFill>
                  <a:srgbClr val="FFFF00"/>
                </a:solidFill>
              </a:rPr>
              <a:t>sau</a:t>
            </a:r>
            <a:r>
              <a:rPr lang="en-US" altLang="ro-RO" sz="2000" dirty="0">
                <a:solidFill>
                  <a:srgbClr val="FFFF00"/>
                </a:solidFill>
              </a:rPr>
              <a:t> postpartum) </a:t>
            </a:r>
            <a:r>
              <a:rPr lang="en-US" altLang="ro-RO" sz="2000" dirty="0" err="1">
                <a:solidFill>
                  <a:srgbClr val="FFFF00"/>
                </a:solidFill>
              </a:rPr>
              <a:t>si</a:t>
            </a:r>
            <a:r>
              <a:rPr lang="en-US" altLang="ro-RO" sz="2000" dirty="0">
                <a:solidFill>
                  <a:srgbClr val="FFFF00"/>
                </a:solidFill>
              </a:rPr>
              <a:t> au </a:t>
            </a:r>
            <a:r>
              <a:rPr lang="en-US" altLang="ro-RO" sz="2000" dirty="0" err="1">
                <a:solidFill>
                  <a:srgbClr val="FFFF00"/>
                </a:solidFill>
              </a:rPr>
              <a:t>specificitate</a:t>
            </a:r>
            <a:r>
              <a:rPr lang="en-US" altLang="ro-RO" sz="2000" dirty="0">
                <a:solidFill>
                  <a:srgbClr val="FFFF00"/>
                </a:solidFill>
              </a:rPr>
              <a:t> </a:t>
            </a:r>
            <a:r>
              <a:rPr lang="en-US" altLang="ro-RO" sz="2000" dirty="0" err="1">
                <a:solidFill>
                  <a:srgbClr val="FFFF00"/>
                </a:solidFill>
              </a:rPr>
              <a:t>mai</a:t>
            </a:r>
            <a:r>
              <a:rPr lang="en-US" altLang="ro-RO" sz="2000" dirty="0">
                <a:solidFill>
                  <a:srgbClr val="FFFF00"/>
                </a:solidFill>
              </a:rPr>
              <a:t> </a:t>
            </a:r>
            <a:r>
              <a:rPr lang="en-US" altLang="ro-RO" sz="2000" dirty="0" err="1">
                <a:solidFill>
                  <a:srgbClr val="FFFF00"/>
                </a:solidFill>
              </a:rPr>
              <a:t>frecvent</a:t>
            </a:r>
            <a:r>
              <a:rPr lang="en-US" altLang="ro-RO" sz="2000" dirty="0">
                <a:solidFill>
                  <a:srgbClr val="FFFF00"/>
                </a:solidFill>
              </a:rPr>
              <a:t> anti HLA – A </a:t>
            </a:r>
            <a:r>
              <a:rPr lang="en-US" altLang="ro-RO" sz="2000" dirty="0" err="1">
                <a:solidFill>
                  <a:srgbClr val="FFFF00"/>
                </a:solidFill>
              </a:rPr>
              <a:t>si</a:t>
            </a:r>
            <a:r>
              <a:rPr lang="en-US" altLang="ro-RO" sz="2000" dirty="0">
                <a:solidFill>
                  <a:srgbClr val="FFFF00"/>
                </a:solidFill>
              </a:rPr>
              <a:t> anti HLA – B</a:t>
            </a:r>
          </a:p>
          <a:p>
            <a:r>
              <a:rPr lang="en-US" altLang="ro-RO" sz="2000" dirty="0" err="1">
                <a:solidFill>
                  <a:srgbClr val="FFFF00"/>
                </a:solidFill>
              </a:rPr>
              <a:t>Incidenta</a:t>
            </a:r>
            <a:r>
              <a:rPr lang="en-US" altLang="ro-RO" sz="2000" dirty="0">
                <a:solidFill>
                  <a:srgbClr val="FFFF00"/>
                </a:solidFill>
              </a:rPr>
              <a:t> </a:t>
            </a:r>
            <a:r>
              <a:rPr lang="en-US" altLang="ro-RO" sz="2000" dirty="0" err="1">
                <a:solidFill>
                  <a:srgbClr val="FFFF00"/>
                </a:solidFill>
              </a:rPr>
              <a:t>alloimunizarilor</a:t>
            </a:r>
            <a:r>
              <a:rPr lang="en-US" altLang="ro-RO" sz="2000" dirty="0">
                <a:solidFill>
                  <a:srgbClr val="FFFF00"/>
                </a:solidFill>
              </a:rPr>
              <a:t> </a:t>
            </a:r>
            <a:r>
              <a:rPr lang="en-US" altLang="ro-RO" sz="2000" dirty="0" err="1">
                <a:solidFill>
                  <a:srgbClr val="FFFF00"/>
                </a:solidFill>
              </a:rPr>
              <a:t>posttransfuzionale</a:t>
            </a:r>
            <a:endParaRPr lang="en-US" altLang="ro-RO" sz="2000" dirty="0">
              <a:solidFill>
                <a:srgbClr val="FFFF00"/>
              </a:solidFill>
            </a:endParaRPr>
          </a:p>
          <a:p>
            <a:pPr lvl="3">
              <a:buFont typeface="Arial" charset="0"/>
              <a:buNone/>
            </a:pPr>
            <a:r>
              <a:rPr lang="en-US" altLang="ro-RO" dirty="0">
                <a:solidFill>
                  <a:srgbClr val="FFFF00"/>
                </a:solidFill>
              </a:rPr>
              <a:t>~20% </a:t>
            </a:r>
            <a:r>
              <a:rPr lang="en-US" altLang="ro-RO" dirty="0" err="1">
                <a:solidFill>
                  <a:srgbClr val="FFFF00"/>
                </a:solidFill>
              </a:rPr>
              <a:t>dupa</a:t>
            </a:r>
            <a:r>
              <a:rPr lang="en-US" altLang="ro-RO" dirty="0">
                <a:solidFill>
                  <a:srgbClr val="FFFF00"/>
                </a:solidFill>
              </a:rPr>
              <a:t> 10 </a:t>
            </a:r>
            <a:r>
              <a:rPr lang="en-US" altLang="ro-RO" dirty="0" err="1">
                <a:solidFill>
                  <a:srgbClr val="FFFF00"/>
                </a:solidFill>
              </a:rPr>
              <a:t>transfuzii</a:t>
            </a:r>
            <a:endParaRPr lang="en-US" altLang="ro-RO" dirty="0">
              <a:solidFill>
                <a:srgbClr val="FFFF00"/>
              </a:solidFill>
            </a:endParaRPr>
          </a:p>
          <a:p>
            <a:pPr lvl="3">
              <a:buFont typeface="Arial" charset="0"/>
              <a:buNone/>
            </a:pPr>
            <a:r>
              <a:rPr lang="en-US" altLang="ro-RO" dirty="0">
                <a:solidFill>
                  <a:srgbClr val="FFFF00"/>
                </a:solidFill>
              </a:rPr>
              <a:t>~50% </a:t>
            </a:r>
            <a:r>
              <a:rPr lang="en-US" altLang="ro-RO" dirty="0" err="1">
                <a:solidFill>
                  <a:srgbClr val="FFFF00"/>
                </a:solidFill>
              </a:rPr>
              <a:t>dupa</a:t>
            </a:r>
            <a:r>
              <a:rPr lang="en-US" altLang="ro-RO" dirty="0">
                <a:solidFill>
                  <a:srgbClr val="FFFF00"/>
                </a:solidFill>
              </a:rPr>
              <a:t> 30 de </a:t>
            </a:r>
            <a:r>
              <a:rPr lang="en-US" altLang="ro-RO" dirty="0" err="1">
                <a:solidFill>
                  <a:srgbClr val="FFFF00"/>
                </a:solidFill>
              </a:rPr>
              <a:t>transfuzii</a:t>
            </a:r>
            <a:endParaRPr lang="en-US" altLang="ro-RO" dirty="0">
              <a:solidFill>
                <a:srgbClr val="FFFF00"/>
              </a:solidFill>
            </a:endParaRPr>
          </a:p>
          <a:p>
            <a:pPr lvl="3">
              <a:buFont typeface="Arial" charset="0"/>
              <a:buNone/>
            </a:pPr>
            <a:r>
              <a:rPr lang="en-US" altLang="ro-RO" dirty="0" err="1">
                <a:solidFill>
                  <a:srgbClr val="FFFF00"/>
                </a:solidFill>
              </a:rPr>
              <a:t>Aparitia</a:t>
            </a:r>
            <a:r>
              <a:rPr lang="en-US" altLang="ro-RO" dirty="0">
                <a:solidFill>
                  <a:srgbClr val="FFFF00"/>
                </a:solidFill>
              </a:rPr>
              <a:t> </a:t>
            </a:r>
            <a:r>
              <a:rPr lang="en-US" altLang="ro-RO" dirty="0" err="1">
                <a:solidFill>
                  <a:srgbClr val="FFFF00"/>
                </a:solidFill>
              </a:rPr>
              <a:t>Atc</a:t>
            </a:r>
            <a:r>
              <a:rPr lang="en-US" altLang="ro-RO" dirty="0">
                <a:solidFill>
                  <a:srgbClr val="FFFF00"/>
                </a:solidFill>
              </a:rPr>
              <a:t>.:  4 – 10 </a:t>
            </a:r>
            <a:r>
              <a:rPr lang="en-US" altLang="ro-RO" dirty="0" err="1">
                <a:solidFill>
                  <a:srgbClr val="FFFF00"/>
                </a:solidFill>
              </a:rPr>
              <a:t>zile</a:t>
            </a:r>
            <a:endParaRPr lang="en-US" altLang="ro-RO" dirty="0">
              <a:solidFill>
                <a:srgbClr val="FFFF00"/>
              </a:solidFill>
            </a:endParaRPr>
          </a:p>
          <a:p>
            <a:endParaRPr lang="en-US" altLang="ro-RO" sz="2000" dirty="0">
              <a:solidFill>
                <a:srgbClr val="FFFF00"/>
              </a:solidFill>
            </a:endParaRPr>
          </a:p>
          <a:p>
            <a:pPr lvl="3">
              <a:buFont typeface="Arial" charset="0"/>
              <a:buNone/>
            </a:pPr>
            <a:r>
              <a:rPr lang="en-US" altLang="ro-RO" dirty="0">
                <a:solidFill>
                  <a:srgbClr val="FFFF00"/>
                </a:solidFill>
              </a:rPr>
              <a:t>	</a:t>
            </a:r>
            <a:r>
              <a:rPr lang="en-US" altLang="ro-RO" dirty="0" err="1">
                <a:solidFill>
                  <a:srgbClr val="FFFF00"/>
                </a:solidFill>
              </a:rPr>
              <a:t>frison</a:t>
            </a:r>
            <a:r>
              <a:rPr lang="en-US" altLang="ro-RO" dirty="0">
                <a:solidFill>
                  <a:srgbClr val="FFFF00"/>
                </a:solidFill>
              </a:rPr>
              <a:t> – </a:t>
            </a:r>
            <a:r>
              <a:rPr lang="en-US" altLang="ro-RO" dirty="0" err="1">
                <a:solidFill>
                  <a:srgbClr val="FFFF00"/>
                </a:solidFill>
              </a:rPr>
              <a:t>hipetermie</a:t>
            </a:r>
            <a:endParaRPr lang="en-US" altLang="ro-RO" dirty="0">
              <a:solidFill>
                <a:srgbClr val="FFFF00"/>
              </a:solidFill>
            </a:endParaRPr>
          </a:p>
          <a:p>
            <a:pPr lvl="3">
              <a:buFont typeface="Arial" charset="0"/>
              <a:buNone/>
            </a:pPr>
            <a:r>
              <a:rPr lang="en-US" altLang="ro-RO" dirty="0">
                <a:solidFill>
                  <a:srgbClr val="FFFF00"/>
                </a:solidFill>
              </a:rPr>
              <a:t>	</a:t>
            </a:r>
            <a:r>
              <a:rPr lang="en-US" altLang="ro-RO" dirty="0" err="1">
                <a:solidFill>
                  <a:srgbClr val="FFFF00"/>
                </a:solidFill>
              </a:rPr>
              <a:t>ineficienta</a:t>
            </a:r>
            <a:r>
              <a:rPr lang="en-US" altLang="ro-RO" dirty="0">
                <a:solidFill>
                  <a:srgbClr val="FFFF00"/>
                </a:solidFill>
              </a:rPr>
              <a:t> </a:t>
            </a:r>
            <a:r>
              <a:rPr lang="en-US" altLang="ro-RO" dirty="0" err="1">
                <a:solidFill>
                  <a:srgbClr val="FFFF00"/>
                </a:solidFill>
              </a:rPr>
              <a:t>transfuzionala</a:t>
            </a:r>
            <a:endParaRPr lang="en-US" altLang="ro-RO" dirty="0">
              <a:solidFill>
                <a:srgbClr val="FFFF00"/>
              </a:solidFill>
            </a:endParaRPr>
          </a:p>
          <a:p>
            <a:endParaRPr lang="en-US" altLang="ro-RO" sz="2000" dirty="0">
              <a:solidFill>
                <a:srgbClr val="FFFF00"/>
              </a:solidFill>
            </a:endParaRPr>
          </a:p>
        </p:txBody>
      </p:sp>
      <p:sp>
        <p:nvSpPr>
          <p:cNvPr id="11" name="Striped Right Arrow 10"/>
          <p:cNvSpPr/>
          <p:nvPr/>
        </p:nvSpPr>
        <p:spPr>
          <a:xfrm rot="5400000">
            <a:off x="3000376" y="5013747"/>
            <a:ext cx="214312" cy="357187"/>
          </a:xfrm>
          <a:prstGeom prst="stripedRightArrow">
            <a:avLst>
              <a:gd name="adj1" fmla="val 34985"/>
              <a:gd name="adj2" fmla="val 147523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3871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428625" y="857250"/>
            <a:ext cx="8286750" cy="5500688"/>
          </a:xfrm>
        </p:spPr>
        <p:txBody>
          <a:bodyPr/>
          <a:lstStyle/>
          <a:p>
            <a:r>
              <a:rPr lang="en-US" altLang="ro-RO" sz="2000">
                <a:solidFill>
                  <a:srgbClr val="FFFF00"/>
                </a:solidFill>
              </a:rPr>
              <a:t>Atg.HLA si ABO Rh sunt plasate pe cromozomi diferiti</a:t>
            </a:r>
          </a:p>
          <a:p>
            <a:r>
              <a:rPr lang="en-US" altLang="ro-RO" sz="2000">
                <a:solidFill>
                  <a:srgbClr val="FFFF00"/>
                </a:solidFill>
              </a:rPr>
              <a:t>Partenerii de grefa desi HLA identici, pot fi incompatibili din punct de vedere al grupelor sanguine. Acest fapt nu afecteaza dezvoltarea grefei</a:t>
            </a:r>
          </a:p>
          <a:p>
            <a:r>
              <a:rPr lang="en-US" altLang="ro-RO" sz="2000">
                <a:solidFill>
                  <a:srgbClr val="FFFF00"/>
                </a:solidFill>
              </a:rPr>
              <a:t>Aceste diferente duc la reactii imune</a:t>
            </a:r>
          </a:p>
          <a:p>
            <a:r>
              <a:rPr lang="en-US" altLang="ro-RO" sz="2000">
                <a:solidFill>
                  <a:srgbClr val="FFFF00"/>
                </a:solidFill>
              </a:rPr>
              <a:t>Pe langa populatia majoritara a CSH, grefele contin si celule sanguine mature si precursori ai acestora. Acestea exprima grupul de sange al donatorului care poate fi diferit de cel al receptorului de grefa  </a:t>
            </a:r>
            <a:r>
              <a:rPr lang="en-US" altLang="ro-RO" sz="2000">
                <a:solidFill>
                  <a:srgbClr val="FFFF00"/>
                </a:solidFill>
                <a:sym typeface="Symbol" pitchFamily="18" charset="2"/>
              </a:rPr>
              <a:t>  </a:t>
            </a:r>
            <a:r>
              <a:rPr lang="en-US" altLang="ro-RO" sz="2000">
                <a:solidFill>
                  <a:srgbClr val="FFFF00"/>
                </a:solidFill>
              </a:rPr>
              <a:t>reactii imune imediate si/sau tardive. Liza celulelor tinta este mai evidenta la Er. si se manifesta ca reactii hemolitice</a:t>
            </a:r>
          </a:p>
          <a:p>
            <a:r>
              <a:rPr lang="en-US" altLang="ro-RO" sz="2000">
                <a:solidFill>
                  <a:srgbClr val="FFFF00"/>
                </a:solidFill>
              </a:rPr>
              <a:t>Se descriu 2 mecanisme imune care duc la hemoliza:</a:t>
            </a:r>
          </a:p>
          <a:p>
            <a:pPr marL="857250" lvl="1" indent="-457200">
              <a:buFont typeface="Calibri" pitchFamily="34" charset="0"/>
              <a:buAutoNum type="arabicPeriod"/>
            </a:pPr>
            <a:r>
              <a:rPr lang="en-US" altLang="ro-RO" sz="2000">
                <a:solidFill>
                  <a:srgbClr val="FFFF00"/>
                </a:solidFill>
              </a:rPr>
              <a:t>Atc.naturali anti A si anti B prezenti la receptor care produc hemoliza Er. de donor care salveaza grefa</a:t>
            </a:r>
          </a:p>
          <a:p>
            <a:pPr marL="857250" lvl="1" indent="-457200">
              <a:buFont typeface="Calibri" pitchFamily="34" charset="0"/>
              <a:buAutoNum type="arabicPeriod"/>
            </a:pPr>
            <a:r>
              <a:rPr lang="en-US" altLang="ro-RO" sz="2000">
                <a:solidFill>
                  <a:srgbClr val="FFFF00"/>
                </a:solidFill>
              </a:rPr>
              <a:t>Limfocitele functionale continute in grefa (“limfocite calatoare”) se activeaza si stimuleaza la donor sinteza de Atc. anti A si/sau anti B. Celulele-tinta sunt Er. receptorului.</a:t>
            </a:r>
          </a:p>
          <a:p>
            <a:endParaRPr lang="en-US" altLang="ro-RO" sz="20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5023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242266"/>
            <a:ext cx="8229600" cy="1143001"/>
          </a:xfrm>
        </p:spPr>
        <p:txBody>
          <a:bodyPr>
            <a:normAutofit fontScale="90000"/>
          </a:bodyPr>
          <a:lstStyle/>
          <a:p>
            <a:r>
              <a:rPr lang="en-US" altLang="ro-RO" sz="3600" b="1">
                <a:solidFill>
                  <a:srgbClr val="FFFF00"/>
                </a:solidFill>
              </a:rPr>
              <a:t>Modele de incompatibilitati ABO intre primitorul si donatorul de grefa CSH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1456704"/>
            <a:ext cx="8286750" cy="5500688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en-US" sz="2000" dirty="0">
                <a:solidFill>
                  <a:srgbClr val="FFFF00"/>
                </a:solidFill>
              </a:rPr>
              <a:t>				</a:t>
            </a:r>
            <a:r>
              <a:rPr lang="en-US" sz="2400" b="1" dirty="0" err="1">
                <a:solidFill>
                  <a:srgbClr val="FFFF00"/>
                </a:solidFill>
              </a:rPr>
              <a:t>Primitor</a:t>
            </a:r>
            <a:r>
              <a:rPr lang="en-US" sz="2400" b="1" dirty="0">
                <a:solidFill>
                  <a:srgbClr val="FFFF00"/>
                </a:solidFill>
              </a:rPr>
              <a:t>		Donator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 err="1">
                <a:solidFill>
                  <a:srgbClr val="FFFF00"/>
                </a:solidFill>
              </a:rPr>
              <a:t>Incompatibilitate</a:t>
            </a:r>
            <a:endParaRPr lang="en-US" sz="2000" dirty="0">
              <a:solidFill>
                <a:srgbClr val="FFFF00"/>
              </a:solidFill>
            </a:endParaRPr>
          </a:p>
          <a:p>
            <a:pPr marL="457200" indent="-457200">
              <a:buFont typeface="Arial" panose="020B0604020202020204" pitchFamily="34" charset="0"/>
              <a:buNone/>
              <a:defRPr/>
            </a:pPr>
            <a:r>
              <a:rPr lang="en-US" sz="2000" dirty="0">
                <a:solidFill>
                  <a:srgbClr val="FFFF00"/>
                </a:solidFill>
              </a:rPr>
              <a:t>		</a:t>
            </a:r>
            <a:r>
              <a:rPr lang="en-US" sz="2000" dirty="0" err="1">
                <a:solidFill>
                  <a:srgbClr val="FFFF00"/>
                </a:solidFill>
              </a:rPr>
              <a:t>majora</a:t>
            </a:r>
            <a:r>
              <a:rPr lang="en-US" sz="2000" dirty="0">
                <a:solidFill>
                  <a:srgbClr val="FFFF00"/>
                </a:solidFill>
              </a:rPr>
              <a:t>		O			A, B </a:t>
            </a:r>
            <a:r>
              <a:rPr lang="en-US" sz="2000" dirty="0" err="1">
                <a:solidFill>
                  <a:srgbClr val="FFFF00"/>
                </a:solidFill>
              </a:rPr>
              <a:t>sau</a:t>
            </a:r>
            <a:r>
              <a:rPr lang="en-US" sz="2000" dirty="0">
                <a:solidFill>
                  <a:srgbClr val="FFFF00"/>
                </a:solidFill>
              </a:rPr>
              <a:t> AB</a:t>
            </a:r>
          </a:p>
          <a:p>
            <a:pPr marL="457200" indent="-457200">
              <a:buFont typeface="Arial" panose="020B0604020202020204" pitchFamily="34" charset="0"/>
              <a:buNone/>
              <a:defRPr/>
            </a:pPr>
            <a:r>
              <a:rPr lang="en-US" sz="2000" dirty="0">
                <a:solidFill>
                  <a:srgbClr val="FFFF00"/>
                </a:solidFill>
              </a:rPr>
              <a:t>				   (</a:t>
            </a:r>
            <a:r>
              <a:rPr lang="en-US" sz="2000" dirty="0">
                <a:solidFill>
                  <a:srgbClr val="FFFF00"/>
                </a:solidFill>
                <a:sym typeface="Symbol"/>
              </a:rPr>
              <a:t>)			   (  </a:t>
            </a:r>
            <a:r>
              <a:rPr lang="en-US" sz="2000" dirty="0" err="1">
                <a:solidFill>
                  <a:srgbClr val="FFFF00"/>
                </a:solidFill>
                <a:sym typeface="Symbol"/>
              </a:rPr>
              <a:t>sau</a:t>
            </a:r>
            <a:r>
              <a:rPr lang="en-US" sz="2000" dirty="0">
                <a:solidFill>
                  <a:srgbClr val="FFFF00"/>
                </a:solidFill>
                <a:sym typeface="Symbol"/>
              </a:rPr>
              <a:t>  )</a:t>
            </a:r>
          </a:p>
          <a:p>
            <a:pPr marL="457200" indent="-457200">
              <a:buFont typeface="Arial" panose="020B0604020202020204" pitchFamily="34" charset="0"/>
              <a:buNone/>
              <a:defRPr/>
            </a:pPr>
            <a:endParaRPr lang="en-US" sz="2000" dirty="0">
              <a:solidFill>
                <a:srgbClr val="FFFF00"/>
              </a:solidFill>
              <a:sym typeface="Symbol"/>
            </a:endParaRPr>
          </a:p>
          <a:p>
            <a:pPr marL="457200" indent="-457200">
              <a:buFont typeface="Arial" panose="020B0604020202020204" pitchFamily="34" charset="0"/>
              <a:buAutoNum type="arabicPeriod" startAt="2"/>
              <a:defRPr/>
            </a:pPr>
            <a:r>
              <a:rPr lang="en-US" sz="2000" dirty="0" err="1">
                <a:solidFill>
                  <a:srgbClr val="FFFF00"/>
                </a:solidFill>
                <a:sym typeface="Symbol"/>
              </a:rPr>
              <a:t>Incompatibilitate</a:t>
            </a:r>
            <a:endParaRPr lang="en-US" sz="2000" dirty="0">
              <a:solidFill>
                <a:srgbClr val="FFFF00"/>
              </a:solidFill>
              <a:sym typeface="Symbol"/>
            </a:endParaRPr>
          </a:p>
          <a:p>
            <a:pPr marL="857250" lvl="1" indent="-457200">
              <a:buFont typeface="Arial" panose="020B0604020202020204" pitchFamily="34" charset="0"/>
              <a:buNone/>
              <a:defRPr/>
            </a:pPr>
            <a:r>
              <a:rPr lang="en-US" sz="2000" dirty="0">
                <a:solidFill>
                  <a:srgbClr val="FFFF00"/>
                </a:solidFill>
                <a:sym typeface="Symbol"/>
              </a:rPr>
              <a:t>	</a:t>
            </a:r>
            <a:r>
              <a:rPr lang="en-US" sz="2000" dirty="0" err="1">
                <a:solidFill>
                  <a:srgbClr val="FFFF00"/>
                </a:solidFill>
                <a:sym typeface="Symbol"/>
              </a:rPr>
              <a:t>minora</a:t>
            </a:r>
            <a:r>
              <a:rPr lang="en-US" sz="2000" dirty="0">
                <a:solidFill>
                  <a:srgbClr val="FFFF00"/>
                </a:solidFill>
                <a:sym typeface="Symbol"/>
              </a:rPr>
              <a:t>		A, B </a:t>
            </a:r>
            <a:r>
              <a:rPr lang="en-US" sz="2000" dirty="0" err="1">
                <a:solidFill>
                  <a:srgbClr val="FFFF00"/>
                </a:solidFill>
                <a:sym typeface="Symbol"/>
              </a:rPr>
              <a:t>sau</a:t>
            </a:r>
            <a:r>
              <a:rPr lang="en-US" sz="2000" dirty="0">
                <a:solidFill>
                  <a:srgbClr val="FFFF00"/>
                </a:solidFill>
                <a:sym typeface="Symbol"/>
              </a:rPr>
              <a:t> AB		O</a:t>
            </a:r>
          </a:p>
          <a:p>
            <a:pPr marL="857250" lvl="1" indent="-457200">
              <a:buFont typeface="Arial" panose="020B0604020202020204" pitchFamily="34" charset="0"/>
              <a:buNone/>
              <a:defRPr/>
            </a:pPr>
            <a:r>
              <a:rPr lang="en-US" sz="2000" dirty="0">
                <a:solidFill>
                  <a:srgbClr val="FFFF00"/>
                </a:solidFill>
                <a:sym typeface="Symbol"/>
              </a:rPr>
              <a:t>				 (  </a:t>
            </a:r>
            <a:r>
              <a:rPr lang="en-US" sz="2000" dirty="0" err="1">
                <a:solidFill>
                  <a:srgbClr val="FFFF00"/>
                </a:solidFill>
                <a:sym typeface="Symbol"/>
              </a:rPr>
              <a:t>sau</a:t>
            </a:r>
            <a:r>
              <a:rPr lang="en-US" sz="2000" dirty="0">
                <a:solidFill>
                  <a:srgbClr val="FFFF00"/>
                </a:solidFill>
                <a:sym typeface="Symbol"/>
              </a:rPr>
              <a:t>  )		   </a:t>
            </a:r>
            <a:r>
              <a:rPr lang="en-US" sz="2000" dirty="0">
                <a:solidFill>
                  <a:srgbClr val="FFFF00"/>
                </a:solidFill>
              </a:rPr>
              <a:t> (</a:t>
            </a:r>
            <a:r>
              <a:rPr lang="en-US" sz="2000" dirty="0">
                <a:solidFill>
                  <a:srgbClr val="FFFF00"/>
                </a:solidFill>
                <a:sym typeface="Symbol"/>
              </a:rPr>
              <a:t>)</a:t>
            </a:r>
          </a:p>
          <a:p>
            <a:pPr marL="857250" lvl="1" indent="-457200">
              <a:buFont typeface="Arial" panose="020B0604020202020204" pitchFamily="34" charset="0"/>
              <a:buNone/>
              <a:defRPr/>
            </a:pPr>
            <a:endParaRPr lang="en-US" sz="2000" dirty="0">
              <a:solidFill>
                <a:srgbClr val="FFFF00"/>
              </a:solidFill>
              <a:sym typeface="Symbol"/>
            </a:endParaRPr>
          </a:p>
          <a:p>
            <a:pPr marL="457200" indent="-457200">
              <a:buFont typeface="Arial" panose="020B0604020202020204" pitchFamily="34" charset="0"/>
              <a:buAutoNum type="arabicPeriod" startAt="3"/>
              <a:defRPr/>
            </a:pPr>
            <a:r>
              <a:rPr lang="en-US" sz="2000" dirty="0" err="1">
                <a:solidFill>
                  <a:srgbClr val="FFFF00"/>
                </a:solidFill>
                <a:sym typeface="Symbol"/>
              </a:rPr>
              <a:t>Bidirectionala</a:t>
            </a:r>
            <a:endParaRPr lang="en-US" sz="2000" dirty="0">
              <a:solidFill>
                <a:srgbClr val="FFFF00"/>
              </a:solidFill>
              <a:sym typeface="Symbol"/>
            </a:endParaRPr>
          </a:p>
          <a:p>
            <a:pPr marL="457200" indent="-457200">
              <a:buFont typeface="Arial" panose="020B0604020202020204" pitchFamily="34" charset="0"/>
              <a:buNone/>
              <a:defRPr/>
            </a:pPr>
            <a:r>
              <a:rPr lang="en-US" sz="2000" dirty="0">
                <a:solidFill>
                  <a:srgbClr val="FFFF00"/>
                </a:solidFill>
                <a:sym typeface="Symbol"/>
              </a:rPr>
              <a:t>     (</a:t>
            </a:r>
            <a:r>
              <a:rPr lang="en-US" sz="2000" dirty="0" err="1">
                <a:solidFill>
                  <a:srgbClr val="FFFF00"/>
                </a:solidFill>
                <a:sym typeface="Symbol"/>
              </a:rPr>
              <a:t>majora</a:t>
            </a:r>
            <a:r>
              <a:rPr lang="en-US" sz="2000" dirty="0">
                <a:solidFill>
                  <a:srgbClr val="FFFF00"/>
                </a:solidFill>
                <a:sym typeface="Symbol"/>
              </a:rPr>
              <a:t> – </a:t>
            </a:r>
            <a:r>
              <a:rPr lang="en-US" sz="2000" dirty="0" err="1">
                <a:solidFill>
                  <a:srgbClr val="FFFF00"/>
                </a:solidFill>
                <a:sym typeface="Symbol"/>
              </a:rPr>
              <a:t>minora</a:t>
            </a:r>
            <a:r>
              <a:rPr lang="en-US" sz="2000" dirty="0">
                <a:solidFill>
                  <a:srgbClr val="FFFF00"/>
                </a:solidFill>
                <a:sym typeface="Symbol"/>
              </a:rPr>
              <a:t>)	      A			B</a:t>
            </a:r>
          </a:p>
          <a:p>
            <a:pPr marL="457200" indent="-457200">
              <a:buFont typeface="Arial" panose="020B0604020202020204" pitchFamily="34" charset="0"/>
              <a:buNone/>
              <a:defRPr/>
            </a:pPr>
            <a:r>
              <a:rPr lang="en-US" sz="2000" dirty="0">
                <a:solidFill>
                  <a:srgbClr val="FFFF00"/>
                </a:solidFill>
                <a:sym typeface="Symbol"/>
              </a:rPr>
              <a:t>			                       </a:t>
            </a:r>
            <a:r>
              <a:rPr lang="en-US" sz="2000" dirty="0">
                <a:solidFill>
                  <a:srgbClr val="FFFF00"/>
                </a:solidFill>
              </a:rPr>
              <a:t>(</a:t>
            </a:r>
            <a:r>
              <a:rPr lang="en-US" sz="2000" dirty="0">
                <a:solidFill>
                  <a:srgbClr val="FFFF00"/>
                </a:solidFill>
                <a:sym typeface="Symbol"/>
              </a:rPr>
              <a:t>)</a:t>
            </a:r>
            <a:r>
              <a:rPr lang="en-US" sz="2000" dirty="0">
                <a:solidFill>
                  <a:srgbClr val="FFFF00"/>
                </a:solidFill>
              </a:rPr>
              <a:t>                                       (</a:t>
            </a:r>
            <a:r>
              <a:rPr lang="en-US" sz="2000" dirty="0">
                <a:solidFill>
                  <a:srgbClr val="FFFF00"/>
                </a:solidFill>
                <a:sym typeface="Symbol"/>
              </a:rPr>
              <a:t>)</a:t>
            </a:r>
          </a:p>
          <a:p>
            <a:pPr marL="457200" indent="-457200">
              <a:buFont typeface="Arial" panose="020B0604020202020204" pitchFamily="34" charset="0"/>
              <a:buNone/>
              <a:defRPr/>
            </a:pPr>
            <a:endParaRPr lang="en-US" sz="2000" dirty="0">
              <a:solidFill>
                <a:srgbClr val="FFFF00"/>
              </a:solidFill>
              <a:sym typeface="Symbol"/>
            </a:endParaRPr>
          </a:p>
          <a:p>
            <a:pPr marL="457200" indent="-457200">
              <a:buFont typeface="Arial" panose="020B0604020202020204" pitchFamily="34" charset="0"/>
              <a:buNone/>
              <a:defRPr/>
            </a:pPr>
            <a:r>
              <a:rPr lang="en-US" sz="2000" dirty="0">
                <a:solidFill>
                  <a:srgbClr val="FFFF00"/>
                </a:solidFill>
                <a:sym typeface="Symbol"/>
              </a:rPr>
              <a:t>				       B			  A</a:t>
            </a:r>
          </a:p>
          <a:p>
            <a:pPr marL="857250" lvl="1" indent="-457200">
              <a:buFont typeface="Arial" panose="020B0604020202020204" pitchFamily="34" charset="0"/>
              <a:buNone/>
              <a:defRPr/>
            </a:pPr>
            <a:r>
              <a:rPr lang="en-US" sz="1600" dirty="0">
                <a:solidFill>
                  <a:srgbClr val="FFFF00"/>
                </a:solidFill>
                <a:sym typeface="Symbol"/>
              </a:rPr>
              <a:t>				</a:t>
            </a:r>
            <a:r>
              <a:rPr lang="en-US" sz="2000" dirty="0">
                <a:solidFill>
                  <a:srgbClr val="FFFF00"/>
                </a:solidFill>
                <a:sym typeface="Symbol"/>
              </a:rPr>
              <a:t>        </a:t>
            </a:r>
            <a:r>
              <a:rPr lang="en-US" sz="2000" dirty="0">
                <a:solidFill>
                  <a:srgbClr val="FFFF00"/>
                </a:solidFill>
              </a:rPr>
              <a:t>(</a:t>
            </a:r>
            <a:r>
              <a:rPr lang="en-US" sz="2000" dirty="0">
                <a:solidFill>
                  <a:srgbClr val="FFFF00"/>
                </a:solidFill>
                <a:sym typeface="Symbol"/>
              </a:rPr>
              <a:t>)                                      </a:t>
            </a:r>
            <a:r>
              <a:rPr lang="en-US" sz="2000" dirty="0">
                <a:solidFill>
                  <a:srgbClr val="FFFF00"/>
                </a:solidFill>
              </a:rPr>
              <a:t>(</a:t>
            </a:r>
            <a:r>
              <a:rPr lang="en-US" sz="2000" dirty="0">
                <a:solidFill>
                  <a:srgbClr val="FFFF00"/>
                </a:solidFill>
                <a:sym typeface="Symbol"/>
              </a:rPr>
              <a:t>)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endParaRPr lang="en-US" sz="2000" dirty="0">
              <a:solidFill>
                <a:srgbClr val="FFFF00"/>
              </a:solidFill>
              <a:sym typeface="Symbol"/>
            </a:endParaRPr>
          </a:p>
          <a:p>
            <a:pPr marL="457200" indent="-457200">
              <a:buFont typeface="Arial" panose="020B0604020202020204" pitchFamily="34" charset="0"/>
              <a:buNone/>
              <a:defRPr/>
            </a:pPr>
            <a:endParaRPr lang="en-US" sz="2000" dirty="0">
              <a:solidFill>
                <a:srgbClr val="FFFF00"/>
              </a:solidFill>
              <a:sym typeface="Symbol"/>
            </a:endParaRPr>
          </a:p>
          <a:p>
            <a:pPr marL="457200" indent="-457200">
              <a:buFont typeface="Arial" panose="020B0604020202020204" pitchFamily="34" charset="0"/>
              <a:buAutoNum type="arabicPeriod" startAt="2"/>
              <a:defRPr/>
            </a:pPr>
            <a:endParaRPr lang="en-US" sz="2000" dirty="0">
              <a:solidFill>
                <a:srgbClr val="FFFF00"/>
              </a:solidFill>
              <a:sym typeface="Symbol"/>
            </a:endParaRPr>
          </a:p>
          <a:p>
            <a:pPr marL="457200" indent="-457200">
              <a:buFont typeface="Arial" panose="020B0604020202020204" pitchFamily="34" charset="0"/>
              <a:buAutoNum type="arabicPeriod" startAt="2"/>
              <a:defRPr/>
            </a:pPr>
            <a:endParaRPr lang="en-US" sz="2000" dirty="0">
              <a:solidFill>
                <a:srgbClr val="FFFF00"/>
              </a:solidFill>
            </a:endParaRPr>
          </a:p>
        </p:txBody>
      </p:sp>
      <p:cxnSp>
        <p:nvCxnSpPr>
          <p:cNvPr id="7" name="Elbow Connector 6"/>
          <p:cNvCxnSpPr/>
          <p:nvPr/>
        </p:nvCxnSpPr>
        <p:spPr>
          <a:xfrm flipV="1">
            <a:off x="4071938" y="2528267"/>
            <a:ext cx="1785937" cy="357187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/>
          <p:nvPr/>
        </p:nvCxnSpPr>
        <p:spPr>
          <a:xfrm rot="10800000">
            <a:off x="4572000" y="4028454"/>
            <a:ext cx="1571625" cy="357188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4038600" y="5066679"/>
            <a:ext cx="1928813" cy="428625"/>
          </a:xfrm>
          <a:prstGeom prst="straightConnector1">
            <a:avLst/>
          </a:prstGeom>
          <a:ln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>
            <a:off x="3857625" y="5066678"/>
            <a:ext cx="2214563" cy="428625"/>
          </a:xfrm>
          <a:prstGeom prst="straightConnector1">
            <a:avLst/>
          </a:prstGeom>
          <a:ln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>
            <a:off x="3929063" y="5952504"/>
            <a:ext cx="2214562" cy="428625"/>
          </a:xfrm>
          <a:prstGeom prst="straightConnector1">
            <a:avLst/>
          </a:prstGeom>
          <a:ln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4071938" y="5952504"/>
            <a:ext cx="1928812" cy="428625"/>
          </a:xfrm>
          <a:prstGeom prst="straightConnector1">
            <a:avLst/>
          </a:prstGeom>
          <a:ln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267834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-71438"/>
            <a:ext cx="8229600" cy="1143001"/>
          </a:xfrm>
        </p:spPr>
        <p:txBody>
          <a:bodyPr/>
          <a:lstStyle/>
          <a:p>
            <a:r>
              <a:rPr lang="en-US" altLang="ro-RO" sz="3600" b="1">
                <a:solidFill>
                  <a:srgbClr val="FFFF00"/>
                </a:solidFill>
              </a:rPr>
              <a:t>Incompatibilitatea majora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28750" y="1071563"/>
            <a:ext cx="17145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err="1">
                <a:solidFill>
                  <a:srgbClr val="F79646">
                    <a:lumMod val="60000"/>
                    <a:lumOff val="40000"/>
                  </a:srgbClr>
                </a:solidFill>
                <a:latin typeface="Calibri"/>
                <a:cs typeface="Arial" panose="020B0604020202020204" pitchFamily="34" charset="0"/>
              </a:rPr>
              <a:t>Primitor</a:t>
            </a:r>
            <a:endParaRPr lang="en-US" sz="2000" b="1" dirty="0">
              <a:solidFill>
                <a:srgbClr val="F79646">
                  <a:lumMod val="60000"/>
                  <a:lumOff val="40000"/>
                </a:srgbClr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00688" y="1028700"/>
            <a:ext cx="17145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err="1">
                <a:solidFill>
                  <a:srgbClr val="F79646">
                    <a:lumMod val="60000"/>
                    <a:lumOff val="40000"/>
                  </a:srgbClr>
                </a:solidFill>
                <a:latin typeface="Calibri"/>
                <a:cs typeface="Arial" panose="020B0604020202020204" pitchFamily="34" charset="0"/>
              </a:rPr>
              <a:t>Grefa</a:t>
            </a:r>
            <a:endParaRPr lang="en-US" sz="2000" b="1" dirty="0">
              <a:solidFill>
                <a:srgbClr val="F79646">
                  <a:lumMod val="60000"/>
                  <a:lumOff val="40000"/>
                </a:srgbClr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28813" y="1428750"/>
            <a:ext cx="100012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O</a:t>
            </a:r>
            <a:r>
              <a:rPr lang="en-US" dirty="0">
                <a:solidFill>
                  <a:srgbClr val="FFFF00"/>
                </a:solidFill>
                <a:latin typeface="Calibri"/>
                <a:cs typeface="Arial" panose="020B0604020202020204" pitchFamily="34" charset="0"/>
                <a:sym typeface="Symbol"/>
              </a:rPr>
              <a:t></a:t>
            </a:r>
            <a:endParaRPr lang="en-US" dirty="0">
              <a:solidFill>
                <a:srgbClr val="FFFF00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72063" y="1428750"/>
            <a:ext cx="1928812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  <a:latin typeface="Calibri"/>
                <a:cs typeface="Arial" panose="020B0604020202020204" pitchFamily="34" charset="0"/>
                <a:sym typeface="Symbol"/>
              </a:rPr>
              <a:t>A,     B,   AB</a:t>
            </a:r>
            <a:endParaRPr lang="en-US" dirty="0">
              <a:solidFill>
                <a:srgbClr val="FFFF00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43438" y="1928813"/>
            <a:ext cx="371475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Er.restante</a:t>
            </a:r>
            <a:r>
              <a:rPr lang="en-US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de donator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43438" y="2571750"/>
            <a:ext cx="371475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Hemoliza</a:t>
            </a:r>
            <a:r>
              <a:rPr lang="en-US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precoce</a:t>
            </a:r>
            <a:endParaRPr lang="en-US" dirty="0">
              <a:solidFill>
                <a:srgbClr val="FFFF00"/>
              </a:solidFill>
              <a:latin typeface="Calibri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(t˚, </a:t>
            </a:r>
            <a:r>
              <a:rPr lang="en-US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lombalgii</a:t>
            </a:r>
            <a:r>
              <a:rPr lang="en-US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urini</a:t>
            </a:r>
            <a:r>
              <a:rPr lang="en-US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rosii</a:t>
            </a:r>
            <a:r>
              <a:rPr lang="en-US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, HTA/</a:t>
            </a:r>
            <a:r>
              <a:rPr lang="en-US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hTA</a:t>
            </a:r>
            <a:r>
              <a:rPr lang="en-US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643438" y="3783013"/>
            <a:ext cx="4143375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Expansiunea</a:t>
            </a:r>
            <a:r>
              <a:rPr lang="en-US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Er</a:t>
            </a:r>
            <a:r>
              <a:rPr lang="en-US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si</a:t>
            </a:r>
            <a:r>
              <a:rPr lang="en-US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a </a:t>
            </a:r>
            <a:r>
              <a:rPr lang="en-US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precursorilor</a:t>
            </a:r>
            <a:r>
              <a:rPr lang="en-US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lor</a:t>
            </a:r>
            <a:endParaRPr lang="en-US" dirty="0">
              <a:solidFill>
                <a:srgbClr val="FFFF00"/>
              </a:solidFill>
              <a:latin typeface="Calibri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(  </a:t>
            </a:r>
            <a:r>
              <a:rPr lang="en-US" dirty="0">
                <a:solidFill>
                  <a:srgbClr val="FFFF00"/>
                </a:solidFill>
                <a:latin typeface="Calibri"/>
                <a:cs typeface="Arial" panose="020B0604020202020204" pitchFamily="34" charset="0"/>
                <a:sym typeface="Symbol"/>
              </a:rPr>
              <a:t></a:t>
            </a:r>
            <a:r>
              <a:rPr lang="en-US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 PEB) </a:t>
            </a:r>
            <a:r>
              <a:rPr lang="en-US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dupa</a:t>
            </a:r>
            <a:r>
              <a:rPr lang="en-US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grefare</a:t>
            </a:r>
            <a:endParaRPr lang="en-US" dirty="0">
              <a:solidFill>
                <a:srgbClr val="FFFF00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714875" y="4854575"/>
            <a:ext cx="4143375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Ineficienta</a:t>
            </a:r>
            <a:r>
              <a:rPr lang="en-US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Er.Po</a:t>
            </a:r>
            <a:r>
              <a:rPr lang="en-US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	</a:t>
            </a:r>
            <a:r>
              <a:rPr lang="en-US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Rt</a:t>
            </a:r>
            <a:r>
              <a:rPr lang="en-US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FFFF00"/>
                </a:solidFill>
                <a:latin typeface="Calibri"/>
                <a:cs typeface="Arial" panose="020B0604020202020204" pitchFamily="34" charset="0"/>
                <a:sym typeface="Symbol"/>
              </a:rPr>
              <a:t></a:t>
            </a:r>
            <a:r>
              <a:rPr lang="en-US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 in </a:t>
            </a:r>
            <a:r>
              <a:rPr lang="en-US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sg</a:t>
            </a:r>
            <a:r>
              <a:rPr lang="en-US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	</a:t>
            </a:r>
            <a:r>
              <a:rPr lang="en-US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Ebl-penie</a:t>
            </a:r>
            <a:r>
              <a:rPr lang="en-US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in M.O.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00"/>
              </a:solidFill>
              <a:latin typeface="Calibri"/>
              <a:cs typeface="Arial" panose="020B0604020202020204" pitchFamily="34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4929982" y="2499519"/>
            <a:ext cx="285750" cy="1587"/>
          </a:xfrm>
          <a:prstGeom prst="straightConnector1">
            <a:avLst/>
          </a:prstGeom>
          <a:ln w="57150">
            <a:solidFill>
              <a:schemeClr val="bg2">
                <a:lumMod val="9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>
            <a:off x="4929982" y="4642644"/>
            <a:ext cx="285750" cy="1587"/>
          </a:xfrm>
          <a:prstGeom prst="straightConnector1">
            <a:avLst/>
          </a:prstGeom>
          <a:ln w="57150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5787232" y="5928519"/>
            <a:ext cx="285750" cy="1587"/>
          </a:xfrm>
          <a:prstGeom prst="straightConnector1">
            <a:avLst/>
          </a:prstGeom>
          <a:ln w="57150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572125" y="6143625"/>
            <a:ext cx="371475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Aplazie</a:t>
            </a:r>
            <a:r>
              <a:rPr lang="en-US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eritroida</a:t>
            </a:r>
            <a:r>
              <a:rPr lang="en-US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pura</a:t>
            </a:r>
            <a:endParaRPr lang="en-US" dirty="0">
              <a:solidFill>
                <a:srgbClr val="FFFF00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4214813" y="3857625"/>
            <a:ext cx="357187" cy="2857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214813" y="3786188"/>
            <a:ext cx="500062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b</a:t>
            </a:r>
          </a:p>
        </p:txBody>
      </p:sp>
      <p:sp>
        <p:nvSpPr>
          <p:cNvPr id="31" name="Oval 30"/>
          <p:cNvSpPr/>
          <p:nvPr/>
        </p:nvSpPr>
        <p:spPr>
          <a:xfrm>
            <a:off x="4143375" y="1987550"/>
            <a:ext cx="357188" cy="2857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143375" y="1916113"/>
            <a:ext cx="500063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a</a:t>
            </a:r>
          </a:p>
        </p:txBody>
      </p:sp>
      <p:sp>
        <p:nvSpPr>
          <p:cNvPr id="64" name="Arc 63"/>
          <p:cNvSpPr/>
          <p:nvPr/>
        </p:nvSpPr>
        <p:spPr>
          <a:xfrm rot="11214212">
            <a:off x="2147888" y="122238"/>
            <a:ext cx="4643437" cy="3929062"/>
          </a:xfrm>
          <a:prstGeom prst="arc">
            <a:avLst>
              <a:gd name="adj1" fmla="val 16514432"/>
              <a:gd name="adj2" fmla="val 0"/>
            </a:avLst>
          </a:prstGeom>
          <a:ln w="38100"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85750" y="5500688"/>
            <a:ext cx="457200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Tratament</a:t>
            </a:r>
            <a:endParaRPr lang="en-US" b="1" dirty="0">
              <a:solidFill>
                <a:srgbClr val="FFFF00"/>
              </a:solidFill>
              <a:latin typeface="Calibri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      </a:t>
            </a:r>
            <a:r>
              <a:rPr lang="en-US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Depletia</a:t>
            </a:r>
            <a:r>
              <a:rPr lang="en-US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Er.poluante</a:t>
            </a:r>
            <a:r>
              <a:rPr lang="en-US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prin</a:t>
            </a:r>
            <a:r>
              <a:rPr lang="en-US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afereza</a:t>
            </a:r>
            <a:endParaRPr lang="en-US" dirty="0">
              <a:solidFill>
                <a:srgbClr val="FFFF00"/>
              </a:solidFill>
              <a:latin typeface="Calibri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      </a:t>
            </a:r>
            <a:r>
              <a:rPr lang="en-US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Plasmafereza</a:t>
            </a:r>
            <a:r>
              <a:rPr lang="en-US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/</a:t>
            </a:r>
            <a:r>
              <a:rPr lang="en-US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schimbare</a:t>
            </a:r>
            <a:r>
              <a:rPr lang="en-US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de plasma</a:t>
            </a:r>
          </a:p>
        </p:txBody>
      </p:sp>
      <p:sp>
        <p:nvSpPr>
          <p:cNvPr id="84" name="Oval 83"/>
          <p:cNvSpPr/>
          <p:nvPr/>
        </p:nvSpPr>
        <p:spPr>
          <a:xfrm>
            <a:off x="285750" y="5845175"/>
            <a:ext cx="357188" cy="2857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285750" y="5773738"/>
            <a:ext cx="500063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a</a:t>
            </a:r>
          </a:p>
        </p:txBody>
      </p:sp>
      <p:sp>
        <p:nvSpPr>
          <p:cNvPr id="86" name="Oval 85"/>
          <p:cNvSpPr/>
          <p:nvPr/>
        </p:nvSpPr>
        <p:spPr>
          <a:xfrm>
            <a:off x="285750" y="6202363"/>
            <a:ext cx="357188" cy="2857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85750" y="6130925"/>
            <a:ext cx="500063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b</a:t>
            </a:r>
          </a:p>
        </p:txBody>
      </p:sp>
      <p:cxnSp>
        <p:nvCxnSpPr>
          <p:cNvPr id="89" name="Straight Arrow Connector 88"/>
          <p:cNvCxnSpPr/>
          <p:nvPr/>
        </p:nvCxnSpPr>
        <p:spPr>
          <a:xfrm>
            <a:off x="3929063" y="4000500"/>
            <a:ext cx="214312" cy="71438"/>
          </a:xfrm>
          <a:prstGeom prst="straightConnector1">
            <a:avLst/>
          </a:prstGeom>
          <a:ln w="38100">
            <a:solidFill>
              <a:schemeClr val="bg2">
                <a:lumMod val="9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Elbow Connector 99"/>
          <p:cNvCxnSpPr/>
          <p:nvPr/>
        </p:nvCxnSpPr>
        <p:spPr>
          <a:xfrm>
            <a:off x="2143125" y="2000250"/>
            <a:ext cx="1857375" cy="142875"/>
          </a:xfrm>
          <a:prstGeom prst="bentConnector3">
            <a:avLst>
              <a:gd name="adj1" fmla="val 1551"/>
            </a:avLst>
          </a:prstGeom>
          <a:ln w="38100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1214438" y="2643188"/>
            <a:ext cx="1500187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Persista</a:t>
            </a:r>
            <a:endParaRPr lang="en-US" dirty="0">
              <a:solidFill>
                <a:srgbClr val="FFFF00"/>
              </a:solidFill>
              <a:latin typeface="Calibri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          </a:t>
            </a:r>
            <a:r>
              <a:rPr lang="en-US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timp</a:t>
            </a:r>
            <a:endParaRPr lang="en-US" dirty="0">
              <a:solidFill>
                <a:srgbClr val="FFFF00"/>
              </a:solidFill>
              <a:latin typeface="Calibri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     </a:t>
            </a:r>
            <a:r>
              <a:rPr lang="en-US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indelungat</a:t>
            </a:r>
            <a:endParaRPr lang="en-US" dirty="0">
              <a:solidFill>
                <a:srgbClr val="FFFF00"/>
              </a:solidFill>
              <a:latin typeface="Calibri"/>
              <a:cs typeface="Arial" panose="020B0604020202020204" pitchFamily="34" charset="0"/>
            </a:endParaRPr>
          </a:p>
        </p:txBody>
      </p:sp>
      <p:cxnSp>
        <p:nvCxnSpPr>
          <p:cNvPr id="108" name="Straight Connector 107"/>
          <p:cNvCxnSpPr/>
          <p:nvPr/>
        </p:nvCxnSpPr>
        <p:spPr>
          <a:xfrm>
            <a:off x="2071688" y="1785938"/>
            <a:ext cx="214312" cy="0"/>
          </a:xfrm>
          <a:prstGeom prst="line">
            <a:avLst/>
          </a:prstGeom>
          <a:ln w="381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67927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-142875"/>
            <a:ext cx="8229600" cy="1143000"/>
          </a:xfrm>
        </p:spPr>
        <p:txBody>
          <a:bodyPr/>
          <a:lstStyle/>
          <a:p>
            <a:r>
              <a:rPr lang="en-US" altLang="ro-RO" sz="3600" b="1">
                <a:solidFill>
                  <a:srgbClr val="FFFF00"/>
                </a:solidFill>
              </a:rPr>
              <a:t>Incompatibilitatea minora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14438" y="1012825"/>
            <a:ext cx="1714500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rgbClr val="F79646">
                    <a:lumMod val="60000"/>
                    <a:lumOff val="40000"/>
                  </a:srgbClr>
                </a:solidFill>
                <a:latin typeface="Calibri"/>
                <a:cs typeface="Arial" panose="020B0604020202020204" pitchFamily="34" charset="0"/>
              </a:rPr>
              <a:t>Primitor</a:t>
            </a:r>
            <a:endParaRPr lang="en-US" sz="2400" b="1" dirty="0">
              <a:solidFill>
                <a:srgbClr val="F79646">
                  <a:lumMod val="60000"/>
                  <a:lumOff val="40000"/>
                </a:srgbClr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00688" y="1000125"/>
            <a:ext cx="17145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rgbClr val="F79646">
                    <a:lumMod val="60000"/>
                    <a:lumOff val="40000"/>
                  </a:srgbClr>
                </a:solidFill>
                <a:latin typeface="Calibri"/>
                <a:cs typeface="Arial" panose="020B0604020202020204" pitchFamily="34" charset="0"/>
              </a:rPr>
              <a:t>Grefa</a:t>
            </a:r>
            <a:endParaRPr lang="en-US" sz="2400" b="1" dirty="0">
              <a:solidFill>
                <a:srgbClr val="F79646">
                  <a:lumMod val="60000"/>
                  <a:lumOff val="40000"/>
                </a:srgbClr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43563" y="1500188"/>
            <a:ext cx="100012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 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  <a:sym typeface="Symbol"/>
              </a:rPr>
              <a:t>()</a:t>
            </a:r>
            <a:endParaRPr lang="en-US" sz="2000" dirty="0">
              <a:solidFill>
                <a:srgbClr val="FFFF00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28688" y="1571625"/>
            <a:ext cx="1928812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  <a:sym typeface="Symbol"/>
              </a:rPr>
              <a:t>A,     B,   AB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  <a:sym typeface="Symbol"/>
              </a:rPr>
              <a:t>      ( </a:t>
            </a: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  <a:sym typeface="Symbol"/>
              </a:rPr>
              <a:t>si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  <a:sym typeface="Symbol"/>
              </a:rPr>
              <a:t> )</a:t>
            </a:r>
            <a:endParaRPr lang="en-US" sz="2000" dirty="0">
              <a:solidFill>
                <a:srgbClr val="FFFF00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57750" y="2487613"/>
            <a:ext cx="307181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aduse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cu plasma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929188" y="3429000"/>
            <a:ext cx="3500437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produse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prin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mecanismul</a:t>
            </a:r>
            <a:endParaRPr lang="en-US" sz="2000" dirty="0">
              <a:solidFill>
                <a:srgbClr val="FFFF00"/>
              </a:solidFill>
              <a:latin typeface="Calibri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“</a:t>
            </a: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limfocitelor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 </a:t>
            </a: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calatoare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”)</a:t>
            </a:r>
          </a:p>
        </p:txBody>
      </p:sp>
      <p:sp>
        <p:nvSpPr>
          <p:cNvPr id="29" name="Oval 28"/>
          <p:cNvSpPr/>
          <p:nvPr/>
        </p:nvSpPr>
        <p:spPr>
          <a:xfrm>
            <a:off x="4214813" y="3571875"/>
            <a:ext cx="357187" cy="2857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214813" y="3500438"/>
            <a:ext cx="500062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b</a:t>
            </a:r>
          </a:p>
        </p:txBody>
      </p:sp>
      <p:sp>
        <p:nvSpPr>
          <p:cNvPr id="31" name="Oval 30"/>
          <p:cNvSpPr/>
          <p:nvPr/>
        </p:nvSpPr>
        <p:spPr>
          <a:xfrm>
            <a:off x="4214813" y="2571750"/>
            <a:ext cx="357187" cy="2857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214813" y="2500313"/>
            <a:ext cx="500062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a</a:t>
            </a:r>
          </a:p>
        </p:txBody>
      </p:sp>
      <p:sp>
        <p:nvSpPr>
          <p:cNvPr id="84" name="Oval 83"/>
          <p:cNvSpPr/>
          <p:nvPr/>
        </p:nvSpPr>
        <p:spPr>
          <a:xfrm>
            <a:off x="285750" y="4799013"/>
            <a:ext cx="357188" cy="2857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285750" y="4727575"/>
            <a:ext cx="500063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a</a:t>
            </a:r>
          </a:p>
        </p:txBody>
      </p:sp>
      <p:sp>
        <p:nvSpPr>
          <p:cNvPr id="86" name="Oval 85"/>
          <p:cNvSpPr/>
          <p:nvPr/>
        </p:nvSpPr>
        <p:spPr>
          <a:xfrm>
            <a:off x="285750" y="5929313"/>
            <a:ext cx="357188" cy="2857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85750" y="5857875"/>
            <a:ext cx="500063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b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85813" y="4714875"/>
            <a:ext cx="821531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reactie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hemolitica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imediata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si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pasagera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sau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injurie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organica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nespecifica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(VOD)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500188" y="5072063"/>
            <a:ext cx="45005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Remediu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: </a:t>
            </a: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inlaturarea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plasmei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din </a:t>
            </a: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grefon</a:t>
            </a:r>
            <a:endParaRPr lang="en-US" sz="2000" dirty="0">
              <a:solidFill>
                <a:srgbClr val="FFFF00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85813" y="5845175"/>
            <a:ext cx="77771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reactie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hemolitica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intarziata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(5 – 10 </a:t>
            </a: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zile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dupa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administrarea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grefei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643063" y="6273800"/>
            <a:ext cx="50720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Remediu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: </a:t>
            </a: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depletia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LfT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din </a:t>
            </a: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grefon</a:t>
            </a:r>
            <a:endParaRPr lang="en-US" sz="2000" dirty="0">
              <a:solidFill>
                <a:srgbClr val="FFFF00"/>
              </a:solidFill>
              <a:latin typeface="Calibri"/>
              <a:cs typeface="Arial" panose="020B0604020202020204" pitchFamily="34" charset="0"/>
            </a:endParaRPr>
          </a:p>
        </p:txBody>
      </p:sp>
      <p:cxnSp>
        <p:nvCxnSpPr>
          <p:cNvPr id="92" name="Straight Arrow Connector 91"/>
          <p:cNvCxnSpPr/>
          <p:nvPr/>
        </p:nvCxnSpPr>
        <p:spPr>
          <a:xfrm rot="10800000">
            <a:off x="2643188" y="1785938"/>
            <a:ext cx="1428750" cy="928687"/>
          </a:xfrm>
          <a:prstGeom prst="straightConnector1">
            <a:avLst/>
          </a:prstGeom>
          <a:ln w="28575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rot="10800000">
            <a:off x="2286000" y="2143125"/>
            <a:ext cx="1928813" cy="1357313"/>
          </a:xfrm>
          <a:prstGeom prst="straightConnector1">
            <a:avLst/>
          </a:prstGeom>
          <a:ln w="28575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 rot="16200000" flipH="1">
            <a:off x="6072188" y="2214563"/>
            <a:ext cx="428625" cy="142875"/>
          </a:xfrm>
          <a:prstGeom prst="straightConnector1">
            <a:avLst/>
          </a:prstGeom>
          <a:ln w="28575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 rot="16200000" flipH="1">
            <a:off x="6072188" y="2286000"/>
            <a:ext cx="1428750" cy="1000125"/>
          </a:xfrm>
          <a:prstGeom prst="straightConnector1">
            <a:avLst/>
          </a:prstGeom>
          <a:ln w="28575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2147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3" name="TextBox 1"/>
          <p:cNvSpPr txBox="1">
            <a:spLocks noChangeArrowheads="1"/>
          </p:cNvSpPr>
          <p:nvPr/>
        </p:nvSpPr>
        <p:spPr bwMode="auto">
          <a:xfrm>
            <a:off x="1331640" y="1048895"/>
            <a:ext cx="6923957" cy="1477328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0" lvl="4" indent="-342900" defTabSz="685800" eaLnBrk="1" hangingPunct="1">
              <a:buFont typeface="+mj-lt"/>
              <a:buAutoNum type="arabicPeriod"/>
            </a:pPr>
            <a:r>
              <a:rPr lang="en-US" altLang="ro-RO" dirty="0" err="1"/>
              <a:t>hemopatii</a:t>
            </a:r>
            <a:r>
              <a:rPr lang="en-US" altLang="ro-RO" dirty="0"/>
              <a:t> </a:t>
            </a:r>
            <a:r>
              <a:rPr lang="en-US" altLang="ro-RO" dirty="0" err="1"/>
              <a:t>maligne</a:t>
            </a:r>
            <a:endParaRPr lang="en-US" altLang="ro-RO" dirty="0"/>
          </a:p>
          <a:p>
            <a:pPr marL="1714500" lvl="4" indent="-342900" defTabSz="685800" eaLnBrk="1" hangingPunct="1">
              <a:buFont typeface="+mj-lt"/>
              <a:buAutoNum type="arabicPeriod"/>
            </a:pPr>
            <a:r>
              <a:rPr lang="en-US" altLang="ro-RO" dirty="0"/>
              <a:t> </a:t>
            </a:r>
            <a:r>
              <a:rPr lang="en-US" altLang="ro-RO" dirty="0" err="1"/>
              <a:t>stari</a:t>
            </a:r>
            <a:r>
              <a:rPr lang="en-US" altLang="ro-RO" dirty="0"/>
              <a:t> de </a:t>
            </a:r>
            <a:r>
              <a:rPr lang="en-US" altLang="ro-RO" dirty="0" err="1"/>
              <a:t>insuficienta</a:t>
            </a:r>
            <a:r>
              <a:rPr lang="en-US" altLang="ro-RO" dirty="0"/>
              <a:t> </a:t>
            </a:r>
            <a:r>
              <a:rPr lang="en-US" altLang="ro-RO" dirty="0" err="1"/>
              <a:t>medulara</a:t>
            </a:r>
            <a:endParaRPr lang="en-US" altLang="ro-RO" dirty="0"/>
          </a:p>
          <a:p>
            <a:pPr marL="1714500" lvl="4" indent="-342900" defTabSz="685800" eaLnBrk="1" hangingPunct="1">
              <a:buFont typeface="+mj-lt"/>
              <a:buAutoNum type="arabicPeriod"/>
            </a:pPr>
            <a:r>
              <a:rPr lang="en-US" altLang="ro-RO" dirty="0"/>
              <a:t> </a:t>
            </a:r>
            <a:r>
              <a:rPr lang="en-US" altLang="ro-RO" dirty="0" err="1"/>
              <a:t>sindroame</a:t>
            </a:r>
            <a:r>
              <a:rPr lang="en-US" altLang="ro-RO" dirty="0"/>
              <a:t> de </a:t>
            </a:r>
            <a:r>
              <a:rPr lang="en-US" altLang="ro-RO" dirty="0" err="1"/>
              <a:t>imunodeficienta</a:t>
            </a:r>
            <a:endParaRPr lang="en-US" altLang="ro-RO" dirty="0"/>
          </a:p>
          <a:p>
            <a:pPr marL="1714500" lvl="4" indent="-342900" defTabSz="685800" eaLnBrk="1" hangingPunct="1">
              <a:buFont typeface="+mj-lt"/>
              <a:buAutoNum type="arabicPeriod"/>
            </a:pPr>
            <a:r>
              <a:rPr lang="en-US" altLang="ro-RO" dirty="0"/>
              <a:t> </a:t>
            </a:r>
            <a:r>
              <a:rPr lang="en-US" altLang="ro-RO" dirty="0" err="1"/>
              <a:t>hemoglobinopatii</a:t>
            </a:r>
            <a:endParaRPr lang="en-US" altLang="ro-RO" dirty="0"/>
          </a:p>
          <a:p>
            <a:pPr marL="1714500" lvl="4" indent="-342900" defTabSz="685800" eaLnBrk="1" hangingPunct="1">
              <a:buFont typeface="+mj-lt"/>
              <a:buAutoNum type="arabicPeriod"/>
            </a:pPr>
            <a:r>
              <a:rPr lang="en-US" altLang="ro-RO" dirty="0"/>
              <a:t> </a:t>
            </a:r>
            <a:r>
              <a:rPr lang="en-US" altLang="ro-RO" dirty="0" err="1"/>
              <a:t>boli</a:t>
            </a:r>
            <a:r>
              <a:rPr lang="en-US" altLang="ro-RO" dirty="0"/>
              <a:t> </a:t>
            </a:r>
            <a:r>
              <a:rPr lang="en-US" altLang="ro-RO" dirty="0" err="1"/>
              <a:t>metabolice</a:t>
            </a:r>
            <a:r>
              <a:rPr lang="en-US" altLang="ro-RO" dirty="0"/>
              <a:t> </a:t>
            </a:r>
            <a:r>
              <a:rPr lang="en-US" altLang="ro-RO" dirty="0" err="1"/>
              <a:t>ereditare</a:t>
            </a:r>
            <a:endParaRPr lang="en-US" altLang="ro-RO" dirty="0"/>
          </a:p>
        </p:txBody>
      </p:sp>
      <p:sp>
        <p:nvSpPr>
          <p:cNvPr id="261124" name="TextBox 2"/>
          <p:cNvSpPr txBox="1">
            <a:spLocks noChangeArrowheads="1"/>
          </p:cNvSpPr>
          <p:nvPr/>
        </p:nvSpPr>
        <p:spPr bwMode="auto">
          <a:xfrm>
            <a:off x="1678782" y="2893219"/>
            <a:ext cx="546496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 eaLnBrk="1" hangingPunct="1"/>
            <a:r>
              <a:rPr lang="en-US" altLang="ro-RO" sz="1350">
                <a:solidFill>
                  <a:srgbClr val="FFFF00"/>
                </a:solidFill>
              </a:rPr>
              <a:t>Donatorii optimi : membrii de familie HLA – identici la nivel alelic</a:t>
            </a:r>
          </a:p>
        </p:txBody>
      </p:sp>
      <p:sp>
        <p:nvSpPr>
          <p:cNvPr id="261125" name="TextBox 3"/>
          <p:cNvSpPr txBox="1">
            <a:spLocks noChangeArrowheads="1"/>
          </p:cNvSpPr>
          <p:nvPr/>
        </p:nvSpPr>
        <p:spPr bwMode="auto">
          <a:xfrm>
            <a:off x="2214564" y="3482579"/>
            <a:ext cx="546496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 eaLnBrk="1" hangingPunct="1"/>
            <a:r>
              <a:rPr lang="en-US" altLang="ro-RO" sz="1350">
                <a:solidFill>
                  <a:srgbClr val="FFFF00"/>
                </a:solidFill>
              </a:rPr>
              <a:t>25% dintre pacienti (cf.legilor lui Mendel)</a:t>
            </a:r>
          </a:p>
        </p:txBody>
      </p:sp>
      <p:sp>
        <p:nvSpPr>
          <p:cNvPr id="261126" name="TextBox 4"/>
          <p:cNvSpPr txBox="1">
            <a:spLocks noChangeArrowheads="1"/>
          </p:cNvSpPr>
          <p:nvPr/>
        </p:nvSpPr>
        <p:spPr bwMode="auto">
          <a:xfrm>
            <a:off x="2160986" y="4071939"/>
            <a:ext cx="5464969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 eaLnBrk="1" hangingPunct="1"/>
            <a:r>
              <a:rPr lang="en-US" altLang="ro-RO" sz="1350">
                <a:solidFill>
                  <a:srgbClr val="FFFF00"/>
                </a:solidFill>
              </a:rPr>
              <a:t>Raportat la structura familiilor sansa unui donor identic</a:t>
            </a:r>
          </a:p>
          <a:p>
            <a:pPr defTabSz="685800" eaLnBrk="1" hangingPunct="1"/>
            <a:r>
              <a:rPr lang="en-US" altLang="ro-RO" sz="1350">
                <a:solidFill>
                  <a:srgbClr val="FFFF00"/>
                </a:solidFill>
              </a:rPr>
              <a:t> revine la 3-5% dintre pacienti</a:t>
            </a:r>
          </a:p>
        </p:txBody>
      </p:sp>
      <p:sp>
        <p:nvSpPr>
          <p:cNvPr id="261127" name="TextBox 5"/>
          <p:cNvSpPr txBox="1">
            <a:spLocks noChangeArrowheads="1"/>
          </p:cNvSpPr>
          <p:nvPr/>
        </p:nvSpPr>
        <p:spPr bwMode="auto">
          <a:xfrm>
            <a:off x="2160986" y="4822031"/>
            <a:ext cx="546496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 eaLnBrk="1" hangingPunct="1"/>
            <a:r>
              <a:rPr lang="en-US" altLang="ro-RO" sz="1350">
                <a:solidFill>
                  <a:srgbClr val="FFFF00"/>
                </a:solidFill>
              </a:rPr>
              <a:t>Nevoia gasirii donorilor potriviti in afara familiilor</a:t>
            </a:r>
          </a:p>
        </p:txBody>
      </p:sp>
      <p:sp>
        <p:nvSpPr>
          <p:cNvPr id="261128" name="TextBox 6"/>
          <p:cNvSpPr txBox="1">
            <a:spLocks noChangeArrowheads="1"/>
          </p:cNvSpPr>
          <p:nvPr/>
        </p:nvSpPr>
        <p:spPr bwMode="auto">
          <a:xfrm>
            <a:off x="2160986" y="5509023"/>
            <a:ext cx="546496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 eaLnBrk="1" hangingPunct="1"/>
            <a:r>
              <a:rPr lang="en-US" altLang="ro-RO" sz="1350">
                <a:solidFill>
                  <a:srgbClr val="FFFF00"/>
                </a:solidFill>
              </a:rPr>
              <a:t>Dezvoltarea registrelor de donori voluntari</a:t>
            </a:r>
          </a:p>
        </p:txBody>
      </p:sp>
      <p:sp>
        <p:nvSpPr>
          <p:cNvPr id="261132" name="Down Arrow 12"/>
          <p:cNvSpPr>
            <a:spLocks noChangeArrowheads="1"/>
          </p:cNvSpPr>
          <p:nvPr/>
        </p:nvSpPr>
        <p:spPr bwMode="auto">
          <a:xfrm>
            <a:off x="3661172" y="5197080"/>
            <a:ext cx="428625" cy="321469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 eaLnBrk="1" hangingPunct="1"/>
            <a:endParaRPr lang="en-US" altLang="ro-RO" sz="1350">
              <a:solidFill>
                <a:srgbClr val="FFFF00"/>
              </a:solidFill>
            </a:endParaRPr>
          </a:p>
        </p:txBody>
      </p:sp>
      <p:sp>
        <p:nvSpPr>
          <p:cNvPr id="261133" name="TextBox 13"/>
          <p:cNvSpPr txBox="1">
            <a:spLocks noChangeArrowheads="1"/>
          </p:cNvSpPr>
          <p:nvPr/>
        </p:nvSpPr>
        <p:spPr bwMode="auto">
          <a:xfrm>
            <a:off x="6232923" y="5732861"/>
            <a:ext cx="176807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 eaLnBrk="1" hangingPunct="1"/>
            <a:r>
              <a:rPr lang="en-US" altLang="ro-RO" sz="1050">
                <a:solidFill>
                  <a:srgbClr val="FFFFFF"/>
                </a:solidFill>
              </a:rPr>
              <a:t>(cf .Weisdorf D., 2004)</a:t>
            </a:r>
          </a:p>
        </p:txBody>
      </p:sp>
      <p:sp>
        <p:nvSpPr>
          <p:cNvPr id="14" name="Down Arrow 12">
            <a:extLst>
              <a:ext uri="{FF2B5EF4-FFF2-40B4-BE49-F238E27FC236}">
                <a16:creationId xmlns:a16="http://schemas.microsoft.com/office/drawing/2014/main" id="{02D6055C-A07F-43B3-8CA8-DE613B00D0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9257" y="4552434"/>
            <a:ext cx="428625" cy="321469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 eaLnBrk="1" hangingPunct="1"/>
            <a:endParaRPr lang="en-US" altLang="ro-RO" sz="1350">
              <a:solidFill>
                <a:srgbClr val="FFFF00"/>
              </a:solidFill>
            </a:endParaRPr>
          </a:p>
        </p:txBody>
      </p:sp>
      <p:sp>
        <p:nvSpPr>
          <p:cNvPr id="15" name="Down Arrow 12">
            <a:extLst>
              <a:ext uri="{FF2B5EF4-FFF2-40B4-BE49-F238E27FC236}">
                <a16:creationId xmlns:a16="http://schemas.microsoft.com/office/drawing/2014/main" id="{87B668BE-CA4F-4E0F-A1D9-E9BAC2ADC7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9258" y="3766557"/>
            <a:ext cx="428625" cy="321469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 eaLnBrk="1" hangingPunct="1"/>
            <a:endParaRPr lang="en-US" altLang="ro-RO" sz="1350">
              <a:solidFill>
                <a:srgbClr val="FFFF00"/>
              </a:solidFill>
            </a:endParaRPr>
          </a:p>
        </p:txBody>
      </p:sp>
      <p:sp>
        <p:nvSpPr>
          <p:cNvPr id="16" name="Down Arrow 12">
            <a:extLst>
              <a:ext uri="{FF2B5EF4-FFF2-40B4-BE49-F238E27FC236}">
                <a16:creationId xmlns:a16="http://schemas.microsoft.com/office/drawing/2014/main" id="{9C2F2D14-307B-4A6C-BB66-0D84F7C52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9259" y="3169444"/>
            <a:ext cx="428625" cy="321469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 eaLnBrk="1" hangingPunct="1"/>
            <a:endParaRPr lang="en-US" altLang="ro-RO" sz="1350">
              <a:solidFill>
                <a:srgbClr val="FFFF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B79C896-A91E-45FC-8756-F2588CAEE41F}"/>
              </a:ext>
            </a:extLst>
          </p:cNvPr>
          <p:cNvSpPr txBox="1"/>
          <p:nvPr/>
        </p:nvSpPr>
        <p:spPr>
          <a:xfrm>
            <a:off x="323528" y="100676"/>
            <a:ext cx="84204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hangingPunct="1"/>
            <a:r>
              <a:rPr lang="en-US" altLang="ro-RO" sz="2400" b="1" dirty="0">
                <a:solidFill>
                  <a:srgbClr val="FFFF00"/>
                </a:solidFill>
              </a:rPr>
              <a:t>ALLOTXCSH  - POSIBILITATI DE VINDECARE PENTRU 5 CATEGORII DE BOLI HEMATOLOGICE INCURABILE:</a:t>
            </a:r>
          </a:p>
        </p:txBody>
      </p:sp>
    </p:spTree>
    <p:extLst>
      <p:ext uri="{BB962C8B-B14F-4D97-AF65-F5344CB8AC3E}">
        <p14:creationId xmlns:p14="http://schemas.microsoft.com/office/powerpoint/2010/main" val="386142048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ro-RO" sz="3600" b="1">
                <a:solidFill>
                  <a:srgbClr val="FFFF00"/>
                </a:solidFill>
              </a:rPr>
              <a:t>Incompatibilitatea bidirectionala </a:t>
            </a:r>
            <a:br>
              <a:rPr lang="en-US" altLang="ro-RO" sz="3600" b="1">
                <a:solidFill>
                  <a:srgbClr val="FFFF00"/>
                </a:solidFill>
              </a:rPr>
            </a:br>
            <a:r>
              <a:rPr lang="en-US" altLang="ro-RO" sz="3600" b="1">
                <a:solidFill>
                  <a:srgbClr val="FFFF00"/>
                </a:solidFill>
              </a:rPr>
              <a:t>(majora si minora)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57313" y="2022475"/>
            <a:ext cx="17145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solidFill>
                  <a:srgbClr val="F79646">
                    <a:lumMod val="60000"/>
                    <a:lumOff val="40000"/>
                  </a:srgbClr>
                </a:solidFill>
                <a:latin typeface="Calibri"/>
                <a:cs typeface="Arial" panose="020B0604020202020204" pitchFamily="34" charset="0"/>
              </a:rPr>
              <a:t>Primitor</a:t>
            </a:r>
            <a:endParaRPr lang="en-US" sz="2800" b="1" dirty="0">
              <a:solidFill>
                <a:srgbClr val="F79646">
                  <a:lumMod val="60000"/>
                  <a:lumOff val="40000"/>
                </a:srgbClr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43563" y="2009775"/>
            <a:ext cx="17145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solidFill>
                  <a:srgbClr val="F79646">
                    <a:lumMod val="60000"/>
                    <a:lumOff val="40000"/>
                  </a:srgbClr>
                </a:solidFill>
                <a:latin typeface="Calibri"/>
                <a:cs typeface="Arial" panose="020B0604020202020204" pitchFamily="34" charset="0"/>
              </a:rPr>
              <a:t>Grefa</a:t>
            </a:r>
            <a:endParaRPr lang="en-US" sz="2800" b="1" dirty="0">
              <a:solidFill>
                <a:srgbClr val="F79646">
                  <a:lumMod val="60000"/>
                  <a:lumOff val="40000"/>
                </a:srgbClr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71563" y="4714875"/>
            <a:ext cx="6643687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Risc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de </a:t>
            </a: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hemoliza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precoce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provocata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de </a:t>
            </a: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Atc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. </a:t>
            </a: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preformate</a:t>
            </a:r>
            <a:endParaRPr lang="en-US" sz="2000" dirty="0">
              <a:solidFill>
                <a:srgbClr val="FFFF00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14375" y="5286375"/>
            <a:ext cx="57150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Remediu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:  </a:t>
            </a: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depletie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de </a:t>
            </a: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Er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. </a:t>
            </a: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si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de plasma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714500" y="2652713"/>
            <a:ext cx="5715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  <a:sym typeface="Symbol"/>
              </a:rPr>
              <a:t>A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928813" y="2795588"/>
            <a:ext cx="7858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  <a:sym typeface="Symbol"/>
              </a:rPr>
              <a:t> ()</a:t>
            </a:r>
            <a:endParaRPr lang="en-US" sz="2400" dirty="0">
              <a:solidFill>
                <a:srgbClr val="FFFF00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857875" y="2681288"/>
            <a:ext cx="5715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  <a:sym typeface="Symbol"/>
              </a:rPr>
              <a:t>B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72188" y="2824163"/>
            <a:ext cx="7858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  <a:sym typeface="Symbol"/>
              </a:rPr>
              <a:t> ()</a:t>
            </a:r>
            <a:endParaRPr lang="en-US" sz="2400" dirty="0">
              <a:solidFill>
                <a:srgbClr val="FFFF00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643063" y="3724275"/>
            <a:ext cx="5715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  <a:sym typeface="Symbol"/>
              </a:rPr>
              <a:t>B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857375" y="3867150"/>
            <a:ext cx="78581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  <a:sym typeface="Symbol"/>
              </a:rPr>
              <a:t> ()</a:t>
            </a:r>
            <a:endParaRPr lang="en-US" sz="2400" dirty="0">
              <a:solidFill>
                <a:srgbClr val="FFFF00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786438" y="3752850"/>
            <a:ext cx="5715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  <a:sym typeface="Symbol"/>
              </a:rPr>
              <a:t>A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000750" y="3895725"/>
            <a:ext cx="78581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  <a:sym typeface="Symbol"/>
              </a:rPr>
              <a:t> ()</a:t>
            </a:r>
            <a:endParaRPr lang="en-US" sz="2400" dirty="0">
              <a:solidFill>
                <a:srgbClr val="FFFF00"/>
              </a:solidFill>
              <a:latin typeface="Calibri"/>
              <a:cs typeface="Arial" panose="020B0604020202020204" pitchFamily="34" charset="0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2571750" y="3000375"/>
            <a:ext cx="3214688" cy="1071563"/>
          </a:xfrm>
          <a:prstGeom prst="straightConnector1">
            <a:avLst/>
          </a:prstGeom>
          <a:ln w="38100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40" idx="1"/>
          </p:cNvCxnSpPr>
          <p:nvPr/>
        </p:nvCxnSpPr>
        <p:spPr>
          <a:xfrm rot="10800000">
            <a:off x="2571750" y="3071813"/>
            <a:ext cx="3214688" cy="912812"/>
          </a:xfrm>
          <a:prstGeom prst="straightConnector1">
            <a:avLst/>
          </a:prstGeom>
          <a:ln w="38100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976584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-214313"/>
            <a:ext cx="8229600" cy="1143001"/>
          </a:xfrm>
        </p:spPr>
        <p:txBody>
          <a:bodyPr/>
          <a:lstStyle/>
          <a:p>
            <a:r>
              <a:rPr lang="en-US" altLang="ro-RO" sz="3600" b="1">
                <a:solidFill>
                  <a:srgbClr val="FFFF00"/>
                </a:solidFill>
              </a:rPr>
              <a:t>Incompatibilitatea  Rh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214313" y="857250"/>
            <a:ext cx="8786812" cy="1357313"/>
          </a:xfrm>
          <a:ln w="76200">
            <a:solidFill>
              <a:srgbClr val="FF0000"/>
            </a:solidFill>
          </a:ln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altLang="ro-RO" sz="2000">
                <a:solidFill>
                  <a:srgbClr val="FFFF00"/>
                </a:solidFill>
              </a:rPr>
              <a:t>Incompatibilitatea  din sistemul Rh este independenta de complexul Atg. HLA</a:t>
            </a:r>
          </a:p>
          <a:p>
            <a:pPr>
              <a:buFont typeface="Wingdings" pitchFamily="2" charset="2"/>
              <a:buChar char="§"/>
            </a:pPr>
            <a:r>
              <a:rPr lang="en-US" altLang="ro-RO" sz="2000">
                <a:solidFill>
                  <a:srgbClr val="FFFF00"/>
                </a:solidFill>
              </a:rPr>
              <a:t>In sistemul Rh nu exista alloAtc preformati. Ei apar dupa o expunere prealabila a unui subiect Rh neg. la Atg. D (transfuzie, sarcina, alloTx)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57188" y="2214563"/>
            <a:ext cx="7929562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rgbClr val="FFFF00"/>
                </a:solidFill>
                <a:latin typeface="Calibri"/>
              </a:rPr>
              <a:t>Incompatibilitatea</a:t>
            </a:r>
            <a:r>
              <a:rPr lang="en-US" sz="2400" b="1" dirty="0">
                <a:solidFill>
                  <a:srgbClr val="FFFF00"/>
                </a:solidFill>
                <a:latin typeface="Calibri"/>
              </a:rPr>
              <a:t>  </a:t>
            </a:r>
            <a:r>
              <a:rPr lang="en-US" sz="2400" b="1" dirty="0" err="1">
                <a:solidFill>
                  <a:srgbClr val="FFFF00"/>
                </a:solidFill>
                <a:latin typeface="Calibri"/>
              </a:rPr>
              <a:t>majora</a:t>
            </a:r>
            <a:endParaRPr lang="en-US" sz="2400" b="1" dirty="0">
              <a:solidFill>
                <a:srgbClr val="FFFF00"/>
              </a:solidFill>
              <a:latin typeface="Calibri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000" dirty="0">
                <a:solidFill>
                  <a:srgbClr val="FFFF00"/>
                </a:solidFill>
                <a:latin typeface="Calibri"/>
              </a:rPr>
              <a:t>Recipient </a:t>
            </a:r>
            <a:r>
              <a:rPr lang="en-US" sz="2000" dirty="0" err="1">
                <a:solidFill>
                  <a:srgbClr val="FFFF00"/>
                </a:solidFill>
                <a:latin typeface="Calibri"/>
              </a:rPr>
              <a:t>Rh</a:t>
            </a:r>
            <a:r>
              <a:rPr lang="en-US" sz="2000" dirty="0">
                <a:solidFill>
                  <a:srgbClr val="FFFF00"/>
                </a:solidFill>
                <a:latin typeface="Calibri"/>
              </a:rPr>
              <a:t> neg.			Donor </a:t>
            </a:r>
            <a:r>
              <a:rPr lang="en-US" sz="2000" dirty="0" err="1">
                <a:solidFill>
                  <a:srgbClr val="FFFF00"/>
                </a:solidFill>
                <a:latin typeface="Calibri"/>
              </a:rPr>
              <a:t>Rh</a:t>
            </a:r>
            <a:r>
              <a:rPr lang="en-US" sz="2000" dirty="0">
                <a:solidFill>
                  <a:srgbClr val="FFFF00"/>
                </a:solidFill>
                <a:latin typeface="Calibri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/>
              </a:rPr>
              <a:t>poz</a:t>
            </a:r>
            <a:r>
              <a:rPr lang="en-US" sz="2000" dirty="0">
                <a:solidFill>
                  <a:srgbClr val="FFFF00"/>
                </a:solidFill>
                <a:latin typeface="Calibri"/>
              </a:rPr>
              <a:t>.</a:t>
            </a:r>
          </a:p>
          <a:p>
            <a:pPr marL="1257300" lvl="2" indent="-3429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dirty="0" err="1">
                <a:solidFill>
                  <a:srgbClr val="FFFF00"/>
                </a:solidFill>
                <a:latin typeface="Calibri"/>
              </a:rPr>
              <a:t>fara</a:t>
            </a:r>
            <a:r>
              <a:rPr lang="en-US" sz="2000" dirty="0">
                <a:solidFill>
                  <a:srgbClr val="FFFF00"/>
                </a:solidFill>
                <a:latin typeface="Calibri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/>
              </a:rPr>
              <a:t>reactie</a:t>
            </a:r>
            <a:r>
              <a:rPr lang="en-US" sz="2000" dirty="0">
                <a:solidFill>
                  <a:srgbClr val="FFFF00"/>
                </a:solidFill>
                <a:latin typeface="Calibri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/>
              </a:rPr>
              <a:t>initala</a:t>
            </a:r>
            <a:endParaRPr lang="en-US" sz="2000" dirty="0">
              <a:solidFill>
                <a:srgbClr val="FFFF00"/>
              </a:solidFill>
              <a:latin typeface="Calibri"/>
            </a:endParaRPr>
          </a:p>
          <a:p>
            <a:pPr marL="1257300" lvl="2" indent="-3429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dirty="0" err="1">
                <a:solidFill>
                  <a:srgbClr val="FFFF00"/>
                </a:solidFill>
                <a:latin typeface="Calibri"/>
              </a:rPr>
              <a:t>Atc.apar</a:t>
            </a:r>
            <a:r>
              <a:rPr lang="en-US" sz="2000" dirty="0">
                <a:solidFill>
                  <a:srgbClr val="FFFF00"/>
                </a:solidFill>
                <a:latin typeface="Calibri"/>
              </a:rPr>
              <a:t> lent  </a:t>
            </a:r>
            <a:r>
              <a:rPr lang="en-US" sz="2000" dirty="0">
                <a:solidFill>
                  <a:srgbClr val="FFFF00"/>
                </a:solidFill>
                <a:latin typeface="Calibri"/>
                <a:sym typeface="Symbol"/>
              </a:rPr>
              <a:t> la o </a:t>
            </a:r>
            <a:r>
              <a:rPr lang="en-US" sz="2000" dirty="0" err="1">
                <a:solidFill>
                  <a:srgbClr val="FFFF00"/>
                </a:solidFill>
                <a:latin typeface="Calibri"/>
                <a:sym typeface="Symbol"/>
              </a:rPr>
              <a:t>repetare</a:t>
            </a:r>
            <a:r>
              <a:rPr lang="en-US" sz="2000" dirty="0">
                <a:solidFill>
                  <a:srgbClr val="FFFF00"/>
                </a:solidFill>
                <a:latin typeface="Calibri"/>
                <a:sym typeface="Symbol"/>
              </a:rPr>
              <a:t> a </a:t>
            </a:r>
            <a:r>
              <a:rPr lang="en-US" sz="2000" dirty="0" err="1">
                <a:solidFill>
                  <a:srgbClr val="FFFF00"/>
                </a:solidFill>
                <a:latin typeface="Calibri"/>
                <a:sym typeface="Symbol"/>
              </a:rPr>
              <a:t>imperecherii</a:t>
            </a:r>
            <a:r>
              <a:rPr lang="en-US" sz="2000" dirty="0">
                <a:solidFill>
                  <a:srgbClr val="FFFF00"/>
                </a:solidFill>
                <a:latin typeface="Calibri"/>
                <a:sym typeface="Symbol"/>
              </a:rPr>
              <a:t> (</a:t>
            </a:r>
            <a:r>
              <a:rPr lang="en-US" sz="2000" dirty="0" err="1">
                <a:solidFill>
                  <a:srgbClr val="FFFF00"/>
                </a:solidFill>
                <a:latin typeface="Calibri"/>
                <a:sym typeface="Symbol"/>
              </a:rPr>
              <a:t>ex.sarcina</a:t>
            </a:r>
            <a:r>
              <a:rPr lang="en-US" sz="2000" dirty="0">
                <a:solidFill>
                  <a:srgbClr val="FFFF00"/>
                </a:solidFill>
                <a:latin typeface="Calibri"/>
                <a:sym typeface="Symbol"/>
              </a:rPr>
              <a:t>)    </a:t>
            </a:r>
            <a:r>
              <a:rPr lang="en-US" sz="2000" dirty="0" err="1">
                <a:solidFill>
                  <a:srgbClr val="FFFF00"/>
                </a:solidFill>
                <a:latin typeface="Calibri"/>
                <a:sym typeface="Symbol"/>
              </a:rPr>
              <a:t>apare</a:t>
            </a:r>
            <a:r>
              <a:rPr lang="en-US" sz="2000" dirty="0">
                <a:solidFill>
                  <a:srgbClr val="FFFF00"/>
                </a:solidFill>
                <a:latin typeface="Calibri"/>
                <a:sym typeface="Symbol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/>
                <a:sym typeface="Symbol"/>
              </a:rPr>
              <a:t>reactia</a:t>
            </a:r>
            <a:r>
              <a:rPr lang="en-US" sz="2000" dirty="0">
                <a:solidFill>
                  <a:srgbClr val="FFFF00"/>
                </a:solidFill>
                <a:latin typeface="Calibri"/>
                <a:sym typeface="Symbol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/>
                <a:sym typeface="Symbol"/>
              </a:rPr>
              <a:t>imuna</a:t>
            </a:r>
            <a:r>
              <a:rPr lang="en-US" sz="2000" dirty="0">
                <a:solidFill>
                  <a:srgbClr val="FFFF00"/>
                </a:solidFill>
                <a:latin typeface="Calibri"/>
                <a:sym typeface="Symbol"/>
              </a:rPr>
              <a:t>    </a:t>
            </a:r>
            <a:r>
              <a:rPr lang="en-US" sz="2000" dirty="0" err="1">
                <a:solidFill>
                  <a:srgbClr val="FFFF00"/>
                </a:solidFill>
                <a:latin typeface="Calibri"/>
                <a:sym typeface="Symbol"/>
              </a:rPr>
              <a:t>depletia</a:t>
            </a:r>
            <a:r>
              <a:rPr lang="en-US" sz="2000" dirty="0">
                <a:solidFill>
                  <a:srgbClr val="FFFF00"/>
                </a:solidFill>
                <a:latin typeface="Calibri"/>
                <a:sym typeface="Symbol"/>
              </a:rPr>
              <a:t>  </a:t>
            </a:r>
            <a:r>
              <a:rPr lang="en-US" sz="2000" dirty="0" err="1">
                <a:solidFill>
                  <a:srgbClr val="FFFF00"/>
                </a:solidFill>
                <a:latin typeface="Calibri"/>
                <a:sym typeface="Symbol"/>
              </a:rPr>
              <a:t>celulelor</a:t>
            </a:r>
            <a:r>
              <a:rPr lang="en-US" sz="2000" dirty="0">
                <a:solidFill>
                  <a:srgbClr val="FFFF00"/>
                </a:solidFill>
                <a:latin typeface="Calibri"/>
                <a:sym typeface="Symbol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/>
                <a:sym typeface="Symbol"/>
              </a:rPr>
              <a:t>Rh</a:t>
            </a:r>
            <a:r>
              <a:rPr lang="en-US" sz="2000" dirty="0">
                <a:solidFill>
                  <a:srgbClr val="FFFF00"/>
                </a:solidFill>
                <a:latin typeface="Calibri"/>
                <a:sym typeface="Symbol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/>
                <a:sym typeface="Symbol"/>
              </a:rPr>
              <a:t>poz</a:t>
            </a:r>
            <a:r>
              <a:rPr lang="en-US" sz="2000" dirty="0">
                <a:solidFill>
                  <a:srgbClr val="FFFF00"/>
                </a:solidFill>
                <a:latin typeface="Calibri"/>
                <a:sym typeface="Symbol"/>
              </a:rPr>
              <a:t>.</a:t>
            </a:r>
            <a:endParaRPr lang="en-US" sz="2000" dirty="0">
              <a:solidFill>
                <a:srgbClr val="FFFF00"/>
              </a:solidFill>
              <a:latin typeface="Calibri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57188" y="4071938"/>
            <a:ext cx="785812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rgbClr val="FFFF00"/>
                </a:solidFill>
                <a:latin typeface="Calibri"/>
              </a:rPr>
              <a:t>Incompatibilitatea</a:t>
            </a:r>
            <a:r>
              <a:rPr lang="en-US" sz="2400" b="1" dirty="0">
                <a:solidFill>
                  <a:srgbClr val="FFFF00"/>
                </a:solidFill>
                <a:latin typeface="Calibri"/>
              </a:rPr>
              <a:t>  </a:t>
            </a:r>
            <a:r>
              <a:rPr lang="en-US" sz="2400" b="1" dirty="0" err="1">
                <a:solidFill>
                  <a:srgbClr val="FFFF00"/>
                </a:solidFill>
                <a:latin typeface="Calibri"/>
              </a:rPr>
              <a:t>minora</a:t>
            </a:r>
            <a:endParaRPr lang="en-US" sz="2400" b="1" dirty="0">
              <a:solidFill>
                <a:srgbClr val="FFFF00"/>
              </a:solidFill>
              <a:latin typeface="Calibri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000" dirty="0">
                <a:solidFill>
                  <a:srgbClr val="FFFF00"/>
                </a:solidFill>
                <a:latin typeface="Calibri"/>
              </a:rPr>
              <a:t>Recipient </a:t>
            </a:r>
            <a:r>
              <a:rPr lang="en-US" sz="2000" dirty="0" err="1">
                <a:solidFill>
                  <a:srgbClr val="FFFF00"/>
                </a:solidFill>
                <a:latin typeface="Calibri"/>
              </a:rPr>
              <a:t>Rh</a:t>
            </a:r>
            <a:r>
              <a:rPr lang="en-US" sz="2000" dirty="0">
                <a:solidFill>
                  <a:srgbClr val="FFFF00"/>
                </a:solidFill>
                <a:latin typeface="Calibri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/>
              </a:rPr>
              <a:t>poz</a:t>
            </a:r>
            <a:r>
              <a:rPr lang="en-US" sz="2000" dirty="0">
                <a:solidFill>
                  <a:srgbClr val="FFFF00"/>
                </a:solidFill>
                <a:latin typeface="Calibri"/>
              </a:rPr>
              <a:t>.			Donor </a:t>
            </a:r>
            <a:r>
              <a:rPr lang="en-US" sz="2000" dirty="0" err="1">
                <a:solidFill>
                  <a:srgbClr val="FFFF00"/>
                </a:solidFill>
                <a:latin typeface="Calibri"/>
              </a:rPr>
              <a:t>Rh</a:t>
            </a:r>
            <a:r>
              <a:rPr lang="en-US" sz="2000" dirty="0">
                <a:solidFill>
                  <a:srgbClr val="FFFF00"/>
                </a:solidFill>
                <a:latin typeface="Calibri"/>
              </a:rPr>
              <a:t> neg.</a:t>
            </a:r>
          </a:p>
          <a:p>
            <a:pPr marL="1257300" lvl="2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000" dirty="0" err="1">
                <a:solidFill>
                  <a:srgbClr val="FFFF00"/>
                </a:solidFill>
                <a:latin typeface="Calibri"/>
              </a:rPr>
              <a:t>Er.Rh</a:t>
            </a:r>
            <a:r>
              <a:rPr lang="en-US" sz="2000" dirty="0">
                <a:solidFill>
                  <a:srgbClr val="FFFF00"/>
                </a:solidFill>
                <a:latin typeface="Calibri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/>
              </a:rPr>
              <a:t>poz</a:t>
            </a:r>
            <a:r>
              <a:rPr lang="en-US" sz="2000" dirty="0">
                <a:solidFill>
                  <a:srgbClr val="FFFF00"/>
                </a:solidFill>
                <a:latin typeface="Calibri"/>
              </a:rPr>
              <a:t>. </a:t>
            </a:r>
            <a:r>
              <a:rPr lang="en-US" sz="2000" dirty="0" err="1">
                <a:solidFill>
                  <a:srgbClr val="FFFF00"/>
                </a:solidFill>
                <a:latin typeface="Calibri"/>
              </a:rPr>
              <a:t>stimuleaza</a:t>
            </a:r>
            <a:r>
              <a:rPr lang="en-US" sz="2000" dirty="0">
                <a:solidFill>
                  <a:srgbClr val="FFFF00"/>
                </a:solidFill>
                <a:latin typeface="Calibri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/>
              </a:rPr>
              <a:t>productia</a:t>
            </a:r>
            <a:r>
              <a:rPr lang="en-US" sz="2000" dirty="0">
                <a:solidFill>
                  <a:srgbClr val="FFFF00"/>
                </a:solidFill>
                <a:latin typeface="Calibri"/>
              </a:rPr>
              <a:t> de </a:t>
            </a:r>
            <a:r>
              <a:rPr lang="en-US" sz="2000" dirty="0" err="1">
                <a:solidFill>
                  <a:srgbClr val="FFFF00"/>
                </a:solidFill>
                <a:latin typeface="Calibri"/>
              </a:rPr>
              <a:t>AlloAtc</a:t>
            </a:r>
            <a:r>
              <a:rPr lang="en-US" sz="2000" dirty="0">
                <a:solidFill>
                  <a:srgbClr val="FFFF00"/>
                </a:solidFill>
                <a:latin typeface="Calibri"/>
              </a:rPr>
              <a:t> de </a:t>
            </a:r>
            <a:r>
              <a:rPr lang="en-US" sz="2000" dirty="0" err="1">
                <a:solidFill>
                  <a:srgbClr val="FFFF00"/>
                </a:solidFill>
                <a:latin typeface="Calibri"/>
              </a:rPr>
              <a:t>catre</a:t>
            </a:r>
            <a:r>
              <a:rPr lang="en-US" sz="2000" dirty="0">
                <a:solidFill>
                  <a:srgbClr val="FFFF00"/>
                </a:solidFill>
                <a:latin typeface="Calibri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/>
              </a:rPr>
              <a:t>celulele</a:t>
            </a:r>
            <a:r>
              <a:rPr lang="en-US" sz="2000" dirty="0">
                <a:solidFill>
                  <a:srgbClr val="FFFF00"/>
                </a:solidFill>
                <a:latin typeface="Calibri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/>
              </a:rPr>
              <a:t>imunocompetente</a:t>
            </a:r>
            <a:r>
              <a:rPr lang="en-US" sz="2000" dirty="0">
                <a:solidFill>
                  <a:srgbClr val="FFFF00"/>
                </a:solidFill>
                <a:latin typeface="Calibri"/>
              </a:rPr>
              <a:t> ale </a:t>
            </a:r>
            <a:r>
              <a:rPr lang="en-US" sz="2000" dirty="0" err="1">
                <a:solidFill>
                  <a:srgbClr val="FFFF00"/>
                </a:solidFill>
                <a:latin typeface="Calibri"/>
              </a:rPr>
              <a:t>donorului</a:t>
            </a:r>
            <a:endParaRPr lang="en-US" sz="2000" dirty="0">
              <a:solidFill>
                <a:srgbClr val="FFFF00"/>
              </a:solidFill>
              <a:latin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85875" y="5815013"/>
            <a:ext cx="6643688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La </a:t>
            </a: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nevoie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, </a:t>
            </a: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transfuzii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cu </a:t>
            </a: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produse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Rh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neg.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85875" y="6243638"/>
            <a:ext cx="6643688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Mecanismul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 </a:t>
            </a: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Lf.calatoare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poate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fi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amorsat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generand</a:t>
            </a:r>
            <a:r>
              <a:rPr lang="en-US" sz="2000" dirty="0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libri"/>
                <a:cs typeface="Arial" panose="020B0604020202020204" pitchFamily="34" charset="0"/>
              </a:rPr>
              <a:t>hemoliza</a:t>
            </a:r>
            <a:endParaRPr lang="en-US" sz="2000" dirty="0">
              <a:solidFill>
                <a:srgbClr val="FFFF00"/>
              </a:solidFill>
              <a:latin typeface="Calibri"/>
              <a:cs typeface="Arial" panose="020B0604020202020204" pitchFamily="34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928688" y="5000625"/>
            <a:ext cx="357187" cy="1588"/>
          </a:xfrm>
          <a:prstGeom prst="straightConnector1">
            <a:avLst/>
          </a:prstGeom>
          <a:ln w="38100">
            <a:solidFill>
              <a:schemeClr val="bg2">
                <a:lumMod val="9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857250" y="4929188"/>
            <a:ext cx="142875" cy="0"/>
          </a:xfrm>
          <a:prstGeom prst="line">
            <a:avLst/>
          </a:prstGeom>
          <a:ln w="381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1642269" y="5715794"/>
            <a:ext cx="285750" cy="1588"/>
          </a:xfrm>
          <a:prstGeom prst="straightConnector1">
            <a:avLst/>
          </a:prstGeom>
          <a:ln w="38100">
            <a:solidFill>
              <a:schemeClr val="bg2">
                <a:lumMod val="9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822600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C:\Users\Anca\Desktop\albastre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814388"/>
            <a:ext cx="7000875" cy="518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796263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34D661C-BA16-44D4-A5CD-6EF12B78599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760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462C80B0-0C28-4ADE-8906-8E4C4BE9A8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9700" y="703263"/>
            <a:ext cx="3678238" cy="35718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600" b="1" dirty="0" err="1">
                <a:solidFill>
                  <a:schemeClr val="bg1"/>
                </a:solidFill>
              </a:rPr>
              <a:t>Absen</a:t>
            </a:r>
            <a:r>
              <a:rPr lang="ro-RO" altLang="en-US" sz="1600" b="1" dirty="0">
                <a:solidFill>
                  <a:schemeClr val="bg1"/>
                </a:solidFill>
              </a:rPr>
              <a:t>ț</a:t>
            </a:r>
            <a:r>
              <a:rPr lang="en-US" altLang="en-US" sz="1600" b="1" dirty="0">
                <a:solidFill>
                  <a:schemeClr val="bg1"/>
                </a:solidFill>
              </a:rPr>
              <a:t>a </a:t>
            </a:r>
            <a:r>
              <a:rPr lang="en-US" altLang="en-US" sz="1600" b="1" dirty="0" err="1">
                <a:solidFill>
                  <a:schemeClr val="bg1"/>
                </a:solidFill>
              </a:rPr>
              <a:t>donorului</a:t>
            </a:r>
            <a:r>
              <a:rPr lang="en-US" altLang="en-US" sz="1600" b="1" dirty="0">
                <a:solidFill>
                  <a:schemeClr val="bg1"/>
                </a:solidFill>
              </a:rPr>
              <a:t> familial HLA identic</a:t>
            </a:r>
          </a:p>
        </p:txBody>
      </p:sp>
      <p:sp>
        <p:nvSpPr>
          <p:cNvPr id="16387" name="Rectangle 4">
            <a:extLst>
              <a:ext uri="{FF2B5EF4-FFF2-40B4-BE49-F238E27FC236}">
                <a16:creationId xmlns:a16="http://schemas.microsoft.com/office/drawing/2014/main" id="{45169D67-FEAD-4750-BA90-1AF89A4304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6063" y="1597025"/>
            <a:ext cx="2143125" cy="533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600" b="1"/>
              <a:t>Cautare in registrul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600" b="1"/>
              <a:t>de donori voluntari</a:t>
            </a:r>
          </a:p>
        </p:txBody>
      </p:sp>
      <p:sp>
        <p:nvSpPr>
          <p:cNvPr id="16388" name="Rectangle 5">
            <a:extLst>
              <a:ext uri="{FF2B5EF4-FFF2-40B4-BE49-F238E27FC236}">
                <a16:creationId xmlns:a16="http://schemas.microsoft.com/office/drawing/2014/main" id="{4AEC3E5C-5BAE-4BB3-9292-4E33957169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7875" y="1368425"/>
            <a:ext cx="2500313" cy="609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600" b="1" dirty="0" err="1">
                <a:solidFill>
                  <a:schemeClr val="bg1"/>
                </a:solidFill>
              </a:rPr>
              <a:t>Verificarea</a:t>
            </a:r>
            <a:r>
              <a:rPr lang="en-US" altLang="en-US" sz="1600" b="1" dirty="0">
                <a:solidFill>
                  <a:schemeClr val="bg1"/>
                </a:solidFill>
              </a:rPr>
              <a:t> </a:t>
            </a:r>
            <a:r>
              <a:rPr lang="en-US" altLang="en-US" sz="1600" b="1" dirty="0" err="1">
                <a:solidFill>
                  <a:schemeClr val="bg1"/>
                </a:solidFill>
              </a:rPr>
              <a:t>haplotipurilor</a:t>
            </a:r>
            <a:r>
              <a:rPr lang="en-US" altLang="en-US" sz="1600" b="1" dirty="0">
                <a:solidFill>
                  <a:schemeClr val="bg1"/>
                </a:solidFill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600" b="1" dirty="0">
                <a:solidFill>
                  <a:schemeClr val="bg1"/>
                </a:solidFill>
              </a:rPr>
              <a:t>in </a:t>
            </a:r>
            <a:r>
              <a:rPr lang="en-US" altLang="en-US" sz="1600" b="1" dirty="0" err="1">
                <a:solidFill>
                  <a:schemeClr val="bg1"/>
                </a:solidFill>
              </a:rPr>
              <a:t>familie</a:t>
            </a:r>
            <a:endParaRPr lang="en-US" altLang="en-US" sz="1600" b="1" dirty="0">
              <a:solidFill>
                <a:schemeClr val="bg1"/>
              </a:solidFill>
            </a:endParaRP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DD221877-5231-45B7-AD0F-4BA7A33DE9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0" y="2360613"/>
            <a:ext cx="1000125" cy="35718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600" b="1" dirty="0" err="1"/>
              <a:t>Pozitiv</a:t>
            </a:r>
            <a:r>
              <a:rPr lang="en-US" altLang="en-US" sz="1600" b="1" baseline="30000" dirty="0"/>
              <a:t>*)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E312D7B8-1461-4C62-8B50-BE88CC914A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7875" y="2349500"/>
            <a:ext cx="992188" cy="35718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600" b="1" dirty="0" err="1">
                <a:solidFill>
                  <a:schemeClr val="bg1"/>
                </a:solidFill>
              </a:rPr>
              <a:t>Negativ</a:t>
            </a:r>
            <a:endParaRPr lang="en-US" altLang="en-US" sz="1600" b="1" dirty="0">
              <a:solidFill>
                <a:schemeClr val="bg1"/>
              </a:solidFill>
            </a:endParaRPr>
          </a:p>
        </p:txBody>
      </p:sp>
      <p:sp>
        <p:nvSpPr>
          <p:cNvPr id="16391" name="Rectangle 8">
            <a:extLst>
              <a:ext uri="{FF2B5EF4-FFF2-40B4-BE49-F238E27FC236}">
                <a16:creationId xmlns:a16="http://schemas.microsoft.com/office/drawing/2014/main" id="{A15E5274-8927-43A9-BD6D-FDC94DB196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8500" y="3132138"/>
            <a:ext cx="1214438" cy="35718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600" b="1" dirty="0"/>
              <a:t>Alternative</a:t>
            </a:r>
          </a:p>
        </p:txBody>
      </p:sp>
      <p:sp>
        <p:nvSpPr>
          <p:cNvPr id="16392" name="Rectangle 9">
            <a:extLst>
              <a:ext uri="{FF2B5EF4-FFF2-40B4-BE49-F238E27FC236}">
                <a16:creationId xmlns:a16="http://schemas.microsoft.com/office/drawing/2014/main" id="{4D66D283-301E-485D-B04C-4D35BAE270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625" y="3525838"/>
            <a:ext cx="1143000" cy="35718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600" b="1" dirty="0" err="1"/>
              <a:t>Validare</a:t>
            </a:r>
            <a:endParaRPr lang="en-US" altLang="en-US" sz="1600" b="1" dirty="0"/>
          </a:p>
        </p:txBody>
      </p:sp>
      <p:sp>
        <p:nvSpPr>
          <p:cNvPr id="16393" name="Rectangle 10">
            <a:extLst>
              <a:ext uri="{FF2B5EF4-FFF2-40B4-BE49-F238E27FC236}">
                <a16:creationId xmlns:a16="http://schemas.microsoft.com/office/drawing/2014/main" id="{51A76DC6-FBAA-4ADC-815D-AEBAAD055D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7625" y="3886200"/>
            <a:ext cx="2071688" cy="35718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600" b="1" dirty="0" err="1"/>
              <a:t>Sange</a:t>
            </a:r>
            <a:r>
              <a:rPr lang="en-US" altLang="en-US" sz="1600" b="1" dirty="0"/>
              <a:t> </a:t>
            </a:r>
            <a:r>
              <a:rPr lang="en-US" altLang="en-US" sz="1600" b="1" dirty="0" err="1"/>
              <a:t>cordonal</a:t>
            </a:r>
            <a:endParaRPr lang="en-US" altLang="en-US" sz="1600" b="1" dirty="0"/>
          </a:p>
        </p:txBody>
      </p:sp>
      <p:sp>
        <p:nvSpPr>
          <p:cNvPr id="16394" name="Rectangle 11">
            <a:extLst>
              <a:ext uri="{FF2B5EF4-FFF2-40B4-BE49-F238E27FC236}">
                <a16:creationId xmlns:a16="http://schemas.microsoft.com/office/drawing/2014/main" id="{D2E152F5-F36A-4F33-8728-F289AAF642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3500" y="3886200"/>
            <a:ext cx="2143125" cy="5715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600" b="1" dirty="0"/>
              <a:t>Donor familial </a:t>
            </a:r>
            <a:r>
              <a:rPr lang="en-US" altLang="en-US" sz="1600" b="1" dirty="0" err="1"/>
              <a:t>haploidentic</a:t>
            </a:r>
            <a:endParaRPr lang="en-US" altLang="en-US" sz="1600" b="1" dirty="0"/>
          </a:p>
        </p:txBody>
      </p:sp>
      <p:sp>
        <p:nvSpPr>
          <p:cNvPr id="16395" name="Rectangle 17">
            <a:extLst>
              <a:ext uri="{FF2B5EF4-FFF2-40B4-BE49-F238E27FC236}">
                <a16:creationId xmlns:a16="http://schemas.microsoft.com/office/drawing/2014/main" id="{C35CA907-56EE-4034-BCAD-BF306DF06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2925" y="5211763"/>
            <a:ext cx="2143125" cy="35718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600" b="1">
                <a:solidFill>
                  <a:srgbClr val="FFFF00"/>
                </a:solidFill>
              </a:rPr>
              <a:t>Transplantare</a:t>
            </a:r>
          </a:p>
        </p:txBody>
      </p:sp>
      <p:sp>
        <p:nvSpPr>
          <p:cNvPr id="52254" name="Rectangle 18">
            <a:extLst>
              <a:ext uri="{FF2B5EF4-FFF2-40B4-BE49-F238E27FC236}">
                <a16:creationId xmlns:a16="http://schemas.microsoft.com/office/drawing/2014/main" id="{B56D71B8-8B46-46F0-9011-0DBA2C611B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1475" y="5246688"/>
            <a:ext cx="2143125" cy="357187"/>
          </a:xfrm>
          <a:prstGeom prst="rect">
            <a:avLst/>
          </a:prstGeom>
          <a:solidFill>
            <a:schemeClr val="accent1"/>
          </a:solidFill>
          <a:ln w="9525" algn="ctr">
            <a:solidFill>
              <a:srgbClr val="92D05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600" b="1" dirty="0">
                <a:latin typeface="Calibri" panose="020F0502020204030204" pitchFamily="34" charset="0"/>
              </a:rPr>
              <a:t>Alt</a:t>
            </a:r>
            <a:r>
              <a:rPr lang="en-US" altLang="en-US" sz="1600" b="1" dirty="0">
                <a:solidFill>
                  <a:srgbClr val="FFFF0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1600" b="1" dirty="0" err="1">
                <a:latin typeface="Calibri" panose="020F0502020204030204" pitchFamily="34" charset="0"/>
              </a:rPr>
              <a:t>tratament</a:t>
            </a:r>
            <a:endParaRPr lang="en-US" altLang="en-US" sz="1600" b="1" dirty="0">
              <a:latin typeface="Calibri" panose="020F0502020204030204" pitchFamily="34" charset="0"/>
            </a:endParaRPr>
          </a:p>
        </p:txBody>
      </p:sp>
      <p:sp>
        <p:nvSpPr>
          <p:cNvPr id="52255" name="TextBox 19">
            <a:extLst>
              <a:ext uri="{FF2B5EF4-FFF2-40B4-BE49-F238E27FC236}">
                <a16:creationId xmlns:a16="http://schemas.microsoft.com/office/drawing/2014/main" id="{ED28AE5A-4B8C-4734-9E21-FE2291FC4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325" y="5875338"/>
            <a:ext cx="54514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 b="1" baseline="30000">
                <a:solidFill>
                  <a:schemeClr val="bg1"/>
                </a:solidFill>
                <a:latin typeface="Calibri" panose="020F0502020204030204" pitchFamily="34" charset="0"/>
              </a:rPr>
              <a:t>*)</a:t>
            </a:r>
            <a:r>
              <a:rPr lang="en-US" altLang="en-US" sz="1200" b="1">
                <a:solidFill>
                  <a:schemeClr val="bg1"/>
                </a:solidFill>
                <a:latin typeface="Calibri" panose="020F0502020204030204" pitchFamily="34" charset="0"/>
              </a:rPr>
              <a:t> In cazul existentei mai multor donori se prefera :</a:t>
            </a:r>
          </a:p>
          <a:p>
            <a:pPr lvl="2" eaLnBrk="1" hangingPunct="1">
              <a:buFontTx/>
              <a:buChar char="-"/>
            </a:pPr>
            <a:r>
              <a:rPr lang="en-US" altLang="en-US" sz="1200" b="1">
                <a:solidFill>
                  <a:schemeClr val="bg1"/>
                </a:solidFill>
                <a:latin typeface="Calibri" panose="020F0502020204030204" pitchFamily="34" charset="0"/>
              </a:rPr>
              <a:t> cel mai tanar dintre ei</a:t>
            </a:r>
          </a:p>
          <a:p>
            <a:pPr lvl="2" eaLnBrk="1" hangingPunct="1">
              <a:buFontTx/>
              <a:buChar char="-"/>
            </a:pPr>
            <a:r>
              <a:rPr lang="en-US" altLang="en-US" sz="1200" b="1">
                <a:solidFill>
                  <a:schemeClr val="bg1"/>
                </a:solidFill>
                <a:latin typeface="Calibri" panose="020F0502020204030204" pitchFamily="34" charset="0"/>
              </a:rPr>
              <a:t> barbatul sau femeia nulipara</a:t>
            </a:r>
          </a:p>
          <a:p>
            <a:pPr eaLnBrk="1" hangingPunct="1"/>
            <a:r>
              <a:rPr lang="en-US" altLang="en-US" sz="1200" b="1">
                <a:solidFill>
                  <a:schemeClr val="bg1"/>
                </a:solidFill>
                <a:latin typeface="Calibri" panose="020F0502020204030204" pitchFamily="34" charset="0"/>
              </a:rPr>
              <a:t>	- donor CMV  seronegativ pentru receptor seronegativ</a:t>
            </a:r>
          </a:p>
        </p:txBody>
      </p:sp>
      <p:cxnSp>
        <p:nvCxnSpPr>
          <p:cNvPr id="52256" name="Straight Arrow Connector 21">
            <a:extLst>
              <a:ext uri="{FF2B5EF4-FFF2-40B4-BE49-F238E27FC236}">
                <a16:creationId xmlns:a16="http://schemas.microsoft.com/office/drawing/2014/main" id="{EF5C6071-3AF8-476C-AED8-2234A47266E5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3643312" y="1311276"/>
            <a:ext cx="428625" cy="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57" name="Straight Arrow Connector 25">
            <a:extLst>
              <a:ext uri="{FF2B5EF4-FFF2-40B4-BE49-F238E27FC236}">
                <a16:creationId xmlns:a16="http://schemas.microsoft.com/office/drawing/2014/main" id="{29EEB786-D574-4CD0-8A9F-13C9C6D58FC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285038" y="882650"/>
            <a:ext cx="3175" cy="428625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58" name="Straight Arrow Connector 26">
            <a:extLst>
              <a:ext uri="{FF2B5EF4-FFF2-40B4-BE49-F238E27FC236}">
                <a16:creationId xmlns:a16="http://schemas.microsoft.com/office/drawing/2014/main" id="{50A34418-1530-4A7E-9FBE-53417703BF2C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6145213" y="2930525"/>
            <a:ext cx="427038" cy="1587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59" name="Straight Arrow Connector 28">
            <a:extLst>
              <a:ext uri="{FF2B5EF4-FFF2-40B4-BE49-F238E27FC236}">
                <a16:creationId xmlns:a16="http://schemas.microsoft.com/office/drawing/2014/main" id="{01641A69-3A4D-405B-845B-1052914F0162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508125" y="2757488"/>
            <a:ext cx="0" cy="750887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60" name="Straight Connector 30">
            <a:extLst>
              <a:ext uri="{FF2B5EF4-FFF2-40B4-BE49-F238E27FC236}">
                <a16:creationId xmlns:a16="http://schemas.microsoft.com/office/drawing/2014/main" id="{BA48AEC2-B473-4351-8B63-B68F806C5E7E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1254919" y="4121944"/>
            <a:ext cx="500062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61" name="Straight Connector 31">
            <a:extLst>
              <a:ext uri="{FF2B5EF4-FFF2-40B4-BE49-F238E27FC236}">
                <a16:creationId xmlns:a16="http://schemas.microsoft.com/office/drawing/2014/main" id="{3ADCEE2A-54F7-4891-8BBD-4B1F50D99DB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508125" y="4870450"/>
            <a:ext cx="3175" cy="55403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62" name="Straight Arrow Connector 33">
            <a:extLst>
              <a:ext uri="{FF2B5EF4-FFF2-40B4-BE49-F238E27FC236}">
                <a16:creationId xmlns:a16="http://schemas.microsoft.com/office/drawing/2014/main" id="{C1002950-194C-44C8-BCA9-571B4C88B35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511300" y="5446713"/>
            <a:ext cx="1571625" cy="1587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2263" name="Oval 34">
            <a:extLst>
              <a:ext uri="{FF2B5EF4-FFF2-40B4-BE49-F238E27FC236}">
                <a16:creationId xmlns:a16="http://schemas.microsoft.com/office/drawing/2014/main" id="{07D1E428-C24F-432F-BF92-B2484C12C2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0938" y="4346575"/>
            <a:ext cx="714375" cy="500063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dirty="0">
                <a:latin typeface="Calibri" panose="020F0502020204030204" pitchFamily="34" charset="0"/>
              </a:rPr>
              <a:t>Da</a:t>
            </a:r>
          </a:p>
        </p:txBody>
      </p:sp>
      <p:sp>
        <p:nvSpPr>
          <p:cNvPr id="52264" name="Oval 36">
            <a:extLst>
              <a:ext uri="{FF2B5EF4-FFF2-40B4-BE49-F238E27FC236}">
                <a16:creationId xmlns:a16="http://schemas.microsoft.com/office/drawing/2014/main" id="{C081DAAC-5E99-4286-9A1E-29B2881154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3494" y="4479737"/>
            <a:ext cx="714375" cy="452437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dirty="0">
                <a:latin typeface="Calibri" panose="020F0502020204030204" pitchFamily="34" charset="0"/>
              </a:rPr>
              <a:t>Da</a:t>
            </a:r>
          </a:p>
        </p:txBody>
      </p:sp>
      <p:sp>
        <p:nvSpPr>
          <p:cNvPr id="52265" name="Oval 37">
            <a:extLst>
              <a:ext uri="{FF2B5EF4-FFF2-40B4-BE49-F238E27FC236}">
                <a16:creationId xmlns:a16="http://schemas.microsoft.com/office/drawing/2014/main" id="{D766ACF0-81EB-45B9-A871-E0F31A5645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6213" y="4652963"/>
            <a:ext cx="714375" cy="388937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dirty="0">
                <a:latin typeface="Calibri" panose="020F0502020204030204" pitchFamily="34" charset="0"/>
              </a:rPr>
              <a:t>Da</a:t>
            </a:r>
          </a:p>
        </p:txBody>
      </p:sp>
      <p:sp>
        <p:nvSpPr>
          <p:cNvPr id="52266" name="Oval 38">
            <a:extLst>
              <a:ext uri="{FF2B5EF4-FFF2-40B4-BE49-F238E27FC236}">
                <a16:creationId xmlns:a16="http://schemas.microsoft.com/office/drawing/2014/main" id="{E6E9270C-929D-4DB5-9B21-8FD6A1B7F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2875" y="4643438"/>
            <a:ext cx="714375" cy="3873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C00000"/>
                </a:solidFill>
                <a:latin typeface="Calibri" panose="020F0502020204030204" pitchFamily="34" charset="0"/>
              </a:rPr>
              <a:t>Nu</a:t>
            </a:r>
          </a:p>
        </p:txBody>
      </p:sp>
      <p:sp>
        <p:nvSpPr>
          <p:cNvPr id="52267" name="Oval 39">
            <a:extLst>
              <a:ext uri="{FF2B5EF4-FFF2-40B4-BE49-F238E27FC236}">
                <a16:creationId xmlns:a16="http://schemas.microsoft.com/office/drawing/2014/main" id="{7FBFDC25-9CC3-4D84-A440-98BC292532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875" y="4484688"/>
            <a:ext cx="714375" cy="392112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C00000"/>
                </a:solidFill>
                <a:latin typeface="Calibri" panose="020F0502020204030204" pitchFamily="34" charset="0"/>
              </a:rPr>
              <a:t>Nu</a:t>
            </a:r>
          </a:p>
        </p:txBody>
      </p:sp>
      <p:cxnSp>
        <p:nvCxnSpPr>
          <p:cNvPr id="52268" name="Straight Connector 41">
            <a:extLst>
              <a:ext uri="{FF2B5EF4-FFF2-40B4-BE49-F238E27FC236}">
                <a16:creationId xmlns:a16="http://schemas.microsoft.com/office/drawing/2014/main" id="{064F5933-D096-480A-B921-D231EA77DAE3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8156575" y="5018088"/>
            <a:ext cx="0" cy="69373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69" name="Straight Connector 45">
            <a:extLst>
              <a:ext uri="{FF2B5EF4-FFF2-40B4-BE49-F238E27FC236}">
                <a16:creationId xmlns:a16="http://schemas.microsoft.com/office/drawing/2014/main" id="{C0995143-4224-4ABE-8EE7-9F5A1A4B5E3B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173538" y="5711825"/>
            <a:ext cx="4000500" cy="2063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70" name="Straight Arrow Connector 49">
            <a:extLst>
              <a:ext uri="{FF2B5EF4-FFF2-40B4-BE49-F238E27FC236}">
                <a16:creationId xmlns:a16="http://schemas.microsoft.com/office/drawing/2014/main" id="{D07BA1E4-B8C0-42CB-B90D-D37CAC91B02B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216400" y="5554663"/>
            <a:ext cx="0" cy="204787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71" name="Straight Connector 51">
            <a:extLst>
              <a:ext uri="{FF2B5EF4-FFF2-40B4-BE49-F238E27FC236}">
                <a16:creationId xmlns:a16="http://schemas.microsoft.com/office/drawing/2014/main" id="{D9343292-A17C-4118-8DCE-6A7D9268F7E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411913" y="882650"/>
            <a:ext cx="876300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72" name="Straight Arrow Connector 54">
            <a:extLst>
              <a:ext uri="{FF2B5EF4-FFF2-40B4-BE49-F238E27FC236}">
                <a16:creationId xmlns:a16="http://schemas.microsoft.com/office/drawing/2014/main" id="{26CF8E23-D70A-4285-B175-A425F019E3D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857625" y="2525713"/>
            <a:ext cx="2000250" cy="1587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73" name="Straight Arrow Connector 59">
            <a:extLst>
              <a:ext uri="{FF2B5EF4-FFF2-40B4-BE49-F238E27FC236}">
                <a16:creationId xmlns:a16="http://schemas.microsoft.com/office/drawing/2014/main" id="{59612857-01EE-4DBD-82B7-2C8F69BFFE89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2071688" y="2525713"/>
            <a:ext cx="1785937" cy="1587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74" name="Straight Connector 64">
            <a:extLst>
              <a:ext uri="{FF2B5EF4-FFF2-40B4-BE49-F238E27FC236}">
                <a16:creationId xmlns:a16="http://schemas.microsoft.com/office/drawing/2014/main" id="{682E893F-76C8-41EA-9DD3-B87FEAEB2AC6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3681412" y="2306638"/>
            <a:ext cx="352425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75" name="Straight Connector 69">
            <a:extLst>
              <a:ext uri="{FF2B5EF4-FFF2-40B4-BE49-F238E27FC236}">
                <a16:creationId xmlns:a16="http://schemas.microsoft.com/office/drawing/2014/main" id="{7AFF4924-0999-4DA4-B8E6-6AE31A4697C1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6288087" y="3579813"/>
            <a:ext cx="142875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76" name="Straight Connector 71">
            <a:extLst>
              <a:ext uri="{FF2B5EF4-FFF2-40B4-BE49-F238E27FC236}">
                <a16:creationId xmlns:a16="http://schemas.microsoft.com/office/drawing/2014/main" id="{F64776FC-119E-4149-9807-25988AA8A2C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929188" y="3636963"/>
            <a:ext cx="2714625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77" name="Straight Arrow Connector 74">
            <a:extLst>
              <a:ext uri="{FF2B5EF4-FFF2-40B4-BE49-F238E27FC236}">
                <a16:creationId xmlns:a16="http://schemas.microsoft.com/office/drawing/2014/main" id="{8D84956F-AD18-4AD8-BED1-77323BABECE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929188" y="3644900"/>
            <a:ext cx="0" cy="227013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78" name="Straight Arrow Connector 75">
            <a:extLst>
              <a:ext uri="{FF2B5EF4-FFF2-40B4-BE49-F238E27FC236}">
                <a16:creationId xmlns:a16="http://schemas.microsoft.com/office/drawing/2014/main" id="{613ABF16-E7D1-44CF-A10E-25EE3B541964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8048625" y="4564063"/>
            <a:ext cx="214313" cy="1587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79" name="Straight Arrow Connector 77">
            <a:extLst>
              <a:ext uri="{FF2B5EF4-FFF2-40B4-BE49-F238E27FC236}">
                <a16:creationId xmlns:a16="http://schemas.microsoft.com/office/drawing/2014/main" id="{2B3C0068-E735-4139-BB3F-81A8B93B0FC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635875" y="3633788"/>
            <a:ext cx="7938" cy="249237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80" name="Straight Arrow Connector 79">
            <a:extLst>
              <a:ext uri="{FF2B5EF4-FFF2-40B4-BE49-F238E27FC236}">
                <a16:creationId xmlns:a16="http://schemas.microsoft.com/office/drawing/2014/main" id="{6462125A-F05D-4231-8FD1-C88C8AEAD29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154988" y="1978025"/>
            <a:ext cx="1587" cy="189388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81" name="Straight Arrow Connector 80">
            <a:extLst>
              <a:ext uri="{FF2B5EF4-FFF2-40B4-BE49-F238E27FC236}">
                <a16:creationId xmlns:a16="http://schemas.microsoft.com/office/drawing/2014/main" id="{E6CE66C5-BCD6-47CF-BC2B-0D1038082443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6743700" y="4538663"/>
            <a:ext cx="214313" cy="1587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82" name="Straight Arrow Connector 81">
            <a:extLst>
              <a:ext uri="{FF2B5EF4-FFF2-40B4-BE49-F238E27FC236}">
                <a16:creationId xmlns:a16="http://schemas.microsoft.com/office/drawing/2014/main" id="{19010725-6B82-4288-BC81-27640C032CF0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5564982" y="4382294"/>
            <a:ext cx="285750" cy="1587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83" name="Straight Arrow Connector 83">
            <a:extLst>
              <a:ext uri="{FF2B5EF4-FFF2-40B4-BE49-F238E27FC236}">
                <a16:creationId xmlns:a16="http://schemas.microsoft.com/office/drawing/2014/main" id="{F68AC03F-3281-44CD-B352-4A215448E99D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4058444" y="4347369"/>
            <a:ext cx="285750" cy="158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84" name="Straight Arrow Connector 84">
            <a:extLst>
              <a:ext uri="{FF2B5EF4-FFF2-40B4-BE49-F238E27FC236}">
                <a16:creationId xmlns:a16="http://schemas.microsoft.com/office/drawing/2014/main" id="{3B47F5C4-8B1F-4E10-A0C0-AFE2626D8415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216400" y="4948238"/>
            <a:ext cx="0" cy="263525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85" name="Straight Arrow Connector 86">
            <a:extLst>
              <a:ext uri="{FF2B5EF4-FFF2-40B4-BE49-F238E27FC236}">
                <a16:creationId xmlns:a16="http://schemas.microsoft.com/office/drawing/2014/main" id="{4F53F9F8-6BD8-4889-AFE6-6A2F688AC8C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708650" y="4921250"/>
            <a:ext cx="279400" cy="290513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86" name="Straight Arrow Connector 88">
            <a:extLst>
              <a:ext uri="{FF2B5EF4-FFF2-40B4-BE49-F238E27FC236}">
                <a16:creationId xmlns:a16="http://schemas.microsoft.com/office/drawing/2014/main" id="{BAC94F36-F62E-4645-A2B6-086135BEA2FB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6708775" y="5026025"/>
            <a:ext cx="177800" cy="214313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87" name="Straight Arrow Connector 90">
            <a:extLst>
              <a:ext uri="{FF2B5EF4-FFF2-40B4-BE49-F238E27FC236}">
                <a16:creationId xmlns:a16="http://schemas.microsoft.com/office/drawing/2014/main" id="{D557F4D9-DB5F-46B8-A407-A2C32F934636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5881688" y="4270375"/>
            <a:ext cx="641350" cy="428625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2288" name="Oval 91">
            <a:extLst>
              <a:ext uri="{FF2B5EF4-FFF2-40B4-BE49-F238E27FC236}">
                <a16:creationId xmlns:a16="http://schemas.microsoft.com/office/drawing/2014/main" id="{2E2FD0B5-3D26-46BB-A983-22E09D0F66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3813" y="3132138"/>
            <a:ext cx="714375" cy="428625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b="1">
                <a:solidFill>
                  <a:srgbClr val="C00000"/>
                </a:solidFill>
                <a:latin typeface="Calibri" panose="020F0502020204030204" pitchFamily="34" charset="0"/>
              </a:rPr>
              <a:t>Nu</a:t>
            </a:r>
          </a:p>
        </p:txBody>
      </p:sp>
      <p:cxnSp>
        <p:nvCxnSpPr>
          <p:cNvPr id="52289" name="Straight Arrow Connector 93">
            <a:extLst>
              <a:ext uri="{FF2B5EF4-FFF2-40B4-BE49-F238E27FC236}">
                <a16:creationId xmlns:a16="http://schemas.microsoft.com/office/drawing/2014/main" id="{C959CEB5-4720-424E-B43E-2BB928CFA4E0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079625" y="3382963"/>
            <a:ext cx="500063" cy="357187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90" name="Straight Arrow Connector 95">
            <a:extLst>
              <a:ext uri="{FF2B5EF4-FFF2-40B4-BE49-F238E27FC236}">
                <a16:creationId xmlns:a16="http://schemas.microsoft.com/office/drawing/2014/main" id="{DF426421-5E2E-4C14-B921-D254FFFC7E5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78188" y="3311525"/>
            <a:ext cx="2500312" cy="158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4112691737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1">
            <a:extLst>
              <a:ext uri="{FF2B5EF4-FFF2-40B4-BE49-F238E27FC236}">
                <a16:creationId xmlns:a16="http://schemas.microsoft.com/office/drawing/2014/main" id="{4B2D061A-2C7A-43E7-955A-D55F35AC98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12776"/>
            <a:ext cx="8884096" cy="5189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53251" name="Picture 2">
            <a:extLst>
              <a:ext uri="{FF2B5EF4-FFF2-40B4-BE49-F238E27FC236}">
                <a16:creationId xmlns:a16="http://schemas.microsoft.com/office/drawing/2014/main" id="{17491104-F509-4430-8567-C5603294BC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2238"/>
            <a:ext cx="8229600" cy="146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13188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>
            <a:extLst>
              <a:ext uri="{FF2B5EF4-FFF2-40B4-BE49-F238E27FC236}">
                <a16:creationId xmlns:a16="http://schemas.microsoft.com/office/drawing/2014/main" id="{7B51900A-AE1E-4C08-B76D-9F7EBF60C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o-RO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SELECTAREA DONATORULUI PENTRU TCSH ALLOGENEIC</a:t>
            </a:r>
            <a:endParaRPr lang="ro-RO" altLang="ro-RO" sz="36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03" name="Content Placeholder 2">
            <a:extLst>
              <a:ext uri="{FF2B5EF4-FFF2-40B4-BE49-F238E27FC236}">
                <a16:creationId xmlns:a16="http://schemas.microsoft.com/office/drawing/2014/main" id="{A955EC7C-D417-432A-A6A5-A3861B7A4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444141"/>
            <a:ext cx="8784976" cy="5081203"/>
          </a:xfrm>
        </p:spPr>
        <p:txBody>
          <a:bodyPr/>
          <a:lstStyle/>
          <a:p>
            <a:pPr>
              <a:buFontTx/>
              <a:buChar char="-"/>
            </a:pPr>
            <a:r>
              <a:rPr lang="en-US" altLang="ro-RO" sz="28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Supravie</a:t>
            </a:r>
            <a:r>
              <a:rPr lang="ro-RO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ț</a:t>
            </a:r>
            <a:r>
              <a:rPr lang="en-US" altLang="ro-RO" sz="28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uirea</a:t>
            </a:r>
            <a:r>
              <a:rPr lang="en-US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ro-RO" sz="28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scade</a:t>
            </a:r>
            <a:r>
              <a:rPr lang="en-US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cu c</a:t>
            </a:r>
            <a:r>
              <a:rPr lang="ro-RO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â</a:t>
            </a:r>
            <a:r>
              <a:rPr lang="en-US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 </a:t>
            </a:r>
            <a:r>
              <a:rPr lang="en-US" altLang="ro-RO" sz="28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avem</a:t>
            </a:r>
            <a:r>
              <a:rPr lang="en-US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ro-RO" sz="28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</a:t>
            </a:r>
            <a:r>
              <a:rPr lang="en-US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ro-RO" sz="28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multe</a:t>
            </a:r>
            <a:r>
              <a:rPr lang="en-US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MM </a:t>
            </a:r>
            <a:endParaRPr lang="ro-RO" altLang="ro-RO" sz="28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ro-RO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(6/8 e </a:t>
            </a:r>
            <a:r>
              <a:rPr lang="en-US" altLang="ro-RO" sz="28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</a:t>
            </a:r>
            <a:r>
              <a:rPr lang="en-US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</a:t>
            </a:r>
            <a:r>
              <a:rPr lang="ro-RO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ă</a:t>
            </a:r>
            <a:r>
              <a:rPr lang="en-US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 </a:t>
            </a:r>
            <a:r>
              <a:rPr lang="en-US" altLang="ro-RO" sz="28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</a:t>
            </a:r>
            <a:r>
              <a:rPr lang="ro-RO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â</a:t>
            </a:r>
            <a:r>
              <a:rPr lang="en-US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 7/8, care e </a:t>
            </a:r>
            <a:r>
              <a:rPr lang="en-US" altLang="ro-RO" sz="28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</a:t>
            </a:r>
            <a:r>
              <a:rPr lang="en-US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</a:t>
            </a:r>
            <a:r>
              <a:rPr lang="ro-RO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ă</a:t>
            </a:r>
            <a:r>
              <a:rPr lang="en-US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 </a:t>
            </a:r>
            <a:r>
              <a:rPr lang="en-US" altLang="ro-RO" sz="28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</a:t>
            </a:r>
            <a:r>
              <a:rPr lang="ro-RO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â</a:t>
            </a:r>
            <a:r>
              <a:rPr lang="en-US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 8/8)</a:t>
            </a:r>
          </a:p>
          <a:p>
            <a:pPr>
              <a:buFontTx/>
              <a:buChar char="-"/>
            </a:pPr>
            <a:r>
              <a:rPr lang="en-US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 </a:t>
            </a:r>
            <a:r>
              <a:rPr lang="en-US" altLang="ro-RO" sz="28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exista</a:t>
            </a:r>
            <a:r>
              <a:rPr lang="en-US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ro-RO" sz="28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nici</a:t>
            </a:r>
            <a:r>
              <a:rPr lang="en-US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US" altLang="ro-RO" sz="28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diferen</a:t>
            </a:r>
            <a:r>
              <a:rPr lang="ro-RO" altLang="ro-RO" sz="28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ță</a:t>
            </a:r>
            <a:r>
              <a:rPr lang="en-US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ro-RO" sz="28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privind</a:t>
            </a:r>
            <a:r>
              <a:rPr lang="en-US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ro-RO" sz="28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riscul</a:t>
            </a:r>
            <a:r>
              <a:rPr lang="en-US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ro-RO" sz="28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mortalit</a:t>
            </a:r>
            <a:r>
              <a:rPr lang="ro-RO" altLang="ro-RO" sz="28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ăț</a:t>
            </a:r>
            <a:r>
              <a:rPr lang="en-US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ii </a:t>
            </a:r>
            <a:r>
              <a:rPr lang="ro-RO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î</a:t>
            </a:r>
            <a:r>
              <a:rPr lang="en-US" altLang="ro-RO" sz="28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ntre</a:t>
            </a:r>
            <a:r>
              <a:rPr lang="en-US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un s</a:t>
            </a:r>
            <a:r>
              <a:rPr lang="ro-RO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en-US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ro-RO" altLang="ro-RO" sz="28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</a:t>
            </a:r>
            <a:r>
              <a:rPr lang="en-US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MM HLA </a:t>
            </a:r>
            <a:r>
              <a:rPr lang="en-US" altLang="ro-RO" sz="28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cls.I</a:t>
            </a:r>
            <a:r>
              <a:rPr lang="en-US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ro-RO" sz="28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comparativ</a:t>
            </a:r>
            <a:r>
              <a:rPr lang="en-US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cu un s</a:t>
            </a:r>
            <a:r>
              <a:rPr lang="ro-RO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en-US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ro-RO" altLang="ro-RO" sz="28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</a:t>
            </a:r>
            <a:r>
              <a:rPr lang="en-US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MM DRB1</a:t>
            </a:r>
          </a:p>
          <a:p>
            <a:pPr>
              <a:buFontTx/>
              <a:buChar char="-"/>
            </a:pPr>
            <a:r>
              <a:rPr lang="en-US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MM </a:t>
            </a:r>
            <a:r>
              <a:rPr lang="en-US" altLang="ro-RO" sz="28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</a:t>
            </a:r>
            <a:r>
              <a:rPr lang="en-US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HLA-A </a:t>
            </a:r>
            <a:r>
              <a:rPr lang="en-US" altLang="ro-RO" sz="28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</a:t>
            </a:r>
            <a:r>
              <a:rPr lang="en-US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HLA-DRB1 are un impact </a:t>
            </a:r>
            <a:r>
              <a:rPr lang="en-US" altLang="ro-RO" sz="28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</a:t>
            </a:r>
            <a:r>
              <a:rPr lang="en-US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ro-RO" sz="28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marcat</a:t>
            </a:r>
            <a:r>
              <a:rPr lang="en-US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ro-RO" sz="28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asupra</a:t>
            </a:r>
            <a:r>
              <a:rPr lang="en-US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ro-RO" sz="28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supravie</a:t>
            </a:r>
            <a:r>
              <a:rPr lang="ro-RO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ț</a:t>
            </a:r>
            <a:r>
              <a:rPr lang="en-US" altLang="ro-RO" sz="28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uirii</a:t>
            </a:r>
            <a:r>
              <a:rPr lang="en-US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ro-RO" sz="28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globale</a:t>
            </a:r>
            <a:r>
              <a:rPr lang="en-US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ro-RO" sz="28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</a:t>
            </a:r>
            <a:r>
              <a:rPr lang="ro-RO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â</a:t>
            </a:r>
            <a:r>
              <a:rPr lang="en-US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 MM </a:t>
            </a:r>
            <a:r>
              <a:rPr lang="en-US" altLang="ro-RO" sz="28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</a:t>
            </a:r>
            <a:r>
              <a:rPr lang="en-US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HLA-B </a:t>
            </a:r>
            <a:r>
              <a:rPr lang="en-US" altLang="ro-RO" sz="28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</a:t>
            </a:r>
            <a:r>
              <a:rPr lang="en-US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HLA-C</a:t>
            </a:r>
          </a:p>
          <a:p>
            <a:pPr>
              <a:buFontTx/>
              <a:buChar char="-"/>
            </a:pPr>
            <a:r>
              <a:rPr lang="en-US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HLA-C: nu </a:t>
            </a:r>
            <a:r>
              <a:rPr lang="en-US" altLang="ro-RO" sz="28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conteaza</a:t>
            </a:r>
            <a:r>
              <a:rPr lang="en-US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ro-RO" sz="28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daca</a:t>
            </a:r>
            <a:r>
              <a:rPr lang="en-US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 MM antigenic </a:t>
            </a:r>
            <a:r>
              <a:rPr lang="en-US" altLang="ro-RO" sz="28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</a:t>
            </a:r>
            <a:r>
              <a:rPr lang="en-US" altLang="ro-RO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MM </a:t>
            </a:r>
            <a:r>
              <a:rPr lang="en-US" altLang="ro-RO" sz="28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alelic</a:t>
            </a:r>
            <a:endParaRPr lang="ro-RO" altLang="ro-RO" sz="28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414401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u 1">
            <a:extLst>
              <a:ext uri="{FF2B5EF4-FFF2-40B4-BE49-F238E27FC236}">
                <a16:creationId xmlns:a16="http://schemas.microsoft.com/office/drawing/2014/main" id="{F5ACF92B-A2EF-44B4-A0FF-18B7BBFAB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305800" cy="639763"/>
          </a:xfrm>
        </p:spPr>
        <p:txBody>
          <a:bodyPr/>
          <a:lstStyle/>
          <a:p>
            <a:pPr eaLnBrk="1" hangingPunct="1"/>
            <a:r>
              <a:rPr lang="en-US" altLang="en-US" sz="3200" b="1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CRITERII GENERALE DE ELIGIBILITATE</a:t>
            </a:r>
            <a:r>
              <a:rPr lang="ro-RO" altLang="en-US" sz="3200" b="1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ALE DONATORULUI DE CSH</a:t>
            </a:r>
          </a:p>
        </p:txBody>
      </p:sp>
      <p:sp>
        <p:nvSpPr>
          <p:cNvPr id="54275" name="Substituent conținut 2">
            <a:extLst>
              <a:ext uri="{FF2B5EF4-FFF2-40B4-BE49-F238E27FC236}">
                <a16:creationId xmlns:a16="http://schemas.microsoft.com/office/drawing/2014/main" id="{FFF59314-60C4-4B4C-9BEB-2B01C07DF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196752"/>
            <a:ext cx="8229600" cy="4602163"/>
          </a:xfrm>
        </p:spPr>
        <p:txBody>
          <a:bodyPr/>
          <a:lstStyle/>
          <a:p>
            <a:pPr eaLnBrk="1" hangingPunct="1"/>
            <a:r>
              <a:rPr lang="ro-RO" altLang="en-US" sz="28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la înscriere în Registru: donator adult "</a:t>
            </a:r>
            <a:r>
              <a:rPr lang="ro-RO" altLang="en-US" sz="2800" b="1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sănătos</a:t>
            </a:r>
            <a:r>
              <a:rPr lang="ro-RO" altLang="en-US" sz="28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„; între </a:t>
            </a:r>
            <a:r>
              <a:rPr lang="ro-RO" altLang="en-US" sz="2800" b="1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18 - 45 ani; peste 51 kg</a:t>
            </a:r>
          </a:p>
          <a:p>
            <a:pPr eaLnBrk="1" hangingPunct="1"/>
            <a:r>
              <a:rPr lang="ro-RO" altLang="en-US" sz="28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cei înscriși in baza de date pot dona celule stem </a:t>
            </a:r>
            <a:r>
              <a:rPr lang="ro-RO" altLang="en-US" sz="2800" b="1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până la 60 ani</a:t>
            </a:r>
          </a:p>
          <a:p>
            <a:pPr eaLnBrk="1" hangingPunct="1"/>
            <a:r>
              <a:rPr lang="ro-RO" altLang="en-US" sz="2800" dirty="0">
                <a:solidFill>
                  <a:srgbClr val="FFC0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NU: afecțiune malignă!</a:t>
            </a:r>
          </a:p>
          <a:p>
            <a:pPr eaLnBrk="1" hangingPunct="1"/>
            <a:r>
              <a:rPr lang="ro-RO" altLang="en-US" sz="2800" dirty="0">
                <a:solidFill>
                  <a:srgbClr val="FFC0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NU: folosirea de droguri / comportament sexual la risc!</a:t>
            </a:r>
          </a:p>
          <a:p>
            <a:pPr eaLnBrk="1" hangingPunct="1"/>
            <a:r>
              <a:rPr lang="ro-RO" altLang="en-US" sz="2800" dirty="0">
                <a:solidFill>
                  <a:srgbClr val="FFC0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NU: orice forma de transplant (cornee)!</a:t>
            </a:r>
          </a:p>
          <a:p>
            <a:pPr eaLnBrk="1" hangingPunct="1"/>
            <a:r>
              <a:rPr lang="ro-RO" altLang="en-US" sz="2800" dirty="0">
                <a:solidFill>
                  <a:srgbClr val="FFC0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NU: boli infecțioase!</a:t>
            </a:r>
          </a:p>
          <a:p>
            <a:pPr eaLnBrk="1" hangingPunct="1"/>
            <a:r>
              <a:rPr lang="ro-RO" altLang="en-US" sz="2800" dirty="0">
                <a:solidFill>
                  <a:srgbClr val="FFC0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NU: călătorii recente Africa!</a:t>
            </a:r>
          </a:p>
          <a:p>
            <a:pPr eaLnBrk="1" hangingPunct="1"/>
            <a:r>
              <a:rPr lang="ro-RO" altLang="en-US" sz="2800" dirty="0">
                <a:solidFill>
                  <a:srgbClr val="FFC0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NU: persoane pensionate medical!</a:t>
            </a:r>
          </a:p>
        </p:txBody>
      </p:sp>
    </p:spTree>
    <p:extLst>
      <p:ext uri="{BB962C8B-B14F-4D97-AF65-F5344CB8AC3E}">
        <p14:creationId xmlns:p14="http://schemas.microsoft.com/office/powerpoint/2010/main" val="3192041801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>
            <a:extLst>
              <a:ext uri="{FF2B5EF4-FFF2-40B4-BE49-F238E27FC236}">
                <a16:creationId xmlns:a16="http://schemas.microsoft.com/office/drawing/2014/main" id="{247122C9-3120-484A-AF38-64A5EDE7C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1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CHESTIONARUL MEDICAL </a:t>
            </a:r>
            <a:br>
              <a:rPr lang="en-US" altLang="en-US" sz="3200" b="1" dirty="0">
                <a:solidFill>
                  <a:srgbClr val="FFFF00"/>
                </a:solidFill>
                <a:ea typeface="ＭＳ Ｐゴシック" panose="020B0600070205080204" pitchFamily="34" charset="-128"/>
              </a:rPr>
            </a:br>
            <a:r>
              <a:rPr lang="en-US" altLang="en-US" sz="3200" b="1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LA INSCRIERE</a:t>
            </a:r>
            <a:r>
              <a:rPr lang="ro-RO" altLang="en-US" sz="3200" b="1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A ÎN RNDVCSH</a:t>
            </a:r>
            <a:endParaRPr lang="en-US" altLang="en-US" sz="3200" b="1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E092B590-0F22-4950-B8F8-86BBAFF9B9F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9512" y="1600200"/>
            <a:ext cx="8856984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2800" u="sng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autoevaluarea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starii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de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sanatate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folosind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o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lista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de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intrebari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impartite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in 4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capitole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mari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: </a:t>
            </a:r>
          </a:p>
          <a:p>
            <a:pPr lvl="1"/>
            <a:r>
              <a:rPr lang="en-US" altLang="en-US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starea</a:t>
            </a:r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generala</a:t>
            </a:r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a </a:t>
            </a:r>
            <a:r>
              <a:rPr lang="en-US" altLang="en-US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sanatatii</a:t>
            </a:r>
            <a:endParaRPr lang="en-US" altLang="en-US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  <a:p>
            <a:pPr lvl="1"/>
            <a:r>
              <a:rPr lang="en-US" altLang="en-US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anestezia</a:t>
            </a:r>
            <a:endParaRPr lang="en-US" altLang="en-US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  <a:p>
            <a:pPr lvl="1"/>
            <a:r>
              <a:rPr lang="en-US" altLang="en-US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bolile</a:t>
            </a:r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infectioase</a:t>
            </a:r>
            <a:endParaRPr lang="en-US" altLang="en-US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  <a:p>
            <a:pPr lvl="1"/>
            <a:r>
              <a:rPr lang="en-US" altLang="en-US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alte</a:t>
            </a:r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aspecte</a:t>
            </a:r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(</a:t>
            </a:r>
            <a:r>
              <a:rPr lang="en-US" altLang="en-US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sarcina</a:t>
            </a:r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, </a:t>
            </a:r>
            <a:r>
              <a:rPr lang="en-US" altLang="en-US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calatorii</a:t>
            </a:r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, </a:t>
            </a:r>
            <a:r>
              <a:rPr lang="en-US" altLang="en-US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stomatologie</a:t>
            </a:r>
            <a:r>
              <a:rPr lang="ro-RO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, </a:t>
            </a:r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etc.)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personalul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trebuie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sa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raspunda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la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intrebarile</a:t>
            </a:r>
            <a:r>
              <a:rPr lang="en-US" altLang="en-US" sz="28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ea typeface="ＭＳ Ｐゴシック" panose="020B0600070205080204" pitchFamily="34" charset="-128"/>
              </a:rPr>
              <a:t>donatorului</a:t>
            </a:r>
            <a:endParaRPr lang="en-US" altLang="en-US" sz="28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  <a:p>
            <a:endParaRPr lang="en-US" altLang="en-US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0343993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1328</TotalTime>
  <Words>2553</Words>
  <Application>Microsoft Office PowerPoint</Application>
  <PresentationFormat>On-screen Show (4:3)</PresentationFormat>
  <Paragraphs>529</Paragraphs>
  <Slides>43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1" baseType="lpstr">
      <vt:lpstr>ＭＳ Ｐゴシック</vt:lpstr>
      <vt:lpstr>Arial</vt:lpstr>
      <vt:lpstr>Calibri</vt:lpstr>
      <vt:lpstr>Courier New</vt:lpstr>
      <vt:lpstr>Symbol</vt:lpstr>
      <vt:lpstr>Times New Roman</vt:lpstr>
      <vt:lpstr>Wingdings</vt:lpstr>
      <vt:lpstr>Default Design</vt:lpstr>
      <vt:lpstr>  TRANSPLANTUL ALLOGENEIC DE CELULE STEM HEMATOPOIETICE:  ALEGEREA DONATORULUI NEÎNRUDIT  PROF. DR. DAN COLIŢĂ  BUCUREȘTI 2018 </vt:lpstr>
      <vt:lpstr>STRUCTURA PREZENTĂRII</vt:lpstr>
      <vt:lpstr>BOLILE TRATABILE CU ALLOTx CSH  PROVENITE DE LA DONORI NON-FAMILIALI</vt:lpstr>
      <vt:lpstr>PowerPoint Presentation</vt:lpstr>
      <vt:lpstr>PowerPoint Presentation</vt:lpstr>
      <vt:lpstr>PowerPoint Presentation</vt:lpstr>
      <vt:lpstr>SELECTAREA DONATORULUI PENTRU TCSH ALLOGENEIC</vt:lpstr>
      <vt:lpstr>CRITERII GENERALE DE ELIGIBILITATE ALE DONATORULUI DE CSH</vt:lpstr>
      <vt:lpstr>CHESTIONARUL MEDICAL  LA INSCRIEREA ÎN RNDVCSH</vt:lpstr>
      <vt:lpstr>CONTRAINDICATII CARDIOVASCULARE</vt:lpstr>
      <vt:lpstr>CONTRAINDICATII – AFECȚIUNI ALE SISTEMULUI NERVOS</vt:lpstr>
      <vt:lpstr>CONTRAINDICATII GASTROINTESTINALE</vt:lpstr>
      <vt:lpstr>CONTRAINDICATII RESPIRATORII</vt:lpstr>
      <vt:lpstr>CONTRAINDICATII  HEMATOLOGICE SI RENALE</vt:lpstr>
      <vt:lpstr>CONTRAINDICATII METABOLICE, ENDOCRINE SI ALERGICE</vt:lpstr>
      <vt:lpstr>CONTRAINDICATII  REUMATOLOGICE SI DERMATOLOGICE</vt:lpstr>
      <vt:lpstr>CONTRAINDICATII - INTERVENTII </vt:lpstr>
      <vt:lpstr>CONTRAINDICATII - TEMPORARE</vt:lpstr>
      <vt:lpstr>REGISTRELE DE DONATORI VOLUNTARI</vt:lpstr>
      <vt:lpstr>PowerPoint Presentation</vt:lpstr>
      <vt:lpstr>SANSA IMPERECHERILOR DONOR-RECEPTOR, IN TxCSH DE LA DONORI NON-FAMILIALI</vt:lpstr>
      <vt:lpstr>INFLUENTA FACTORILOR DEMOGRAFICI SI BIOLOGICI ASUPRA EVOLUTIEI</vt:lpstr>
      <vt:lpstr>TIPURI DE TRANSPLANT ALLOGENEIC DUPA GRADUL DE INRUDIRE SI IDENTITATE IN SISTEMUL HLA</vt:lpstr>
      <vt:lpstr>TRANSPLANTUL DIN CORDON OMBILICAL</vt:lpstr>
      <vt:lpstr>GREFA DIN SANGE CORDONAL</vt:lpstr>
      <vt:lpstr>STRATEGIA TRANSFUZIONALĂ LA PACIENTII CU ALLO-TxCSH </vt:lpstr>
      <vt:lpstr>Dinamica reconstituirii hematopoiezei prin grefare</vt:lpstr>
      <vt:lpstr>Sisteme  antigenice celulare</vt:lpstr>
      <vt:lpstr>Grupele sanguine “eritrocitare”</vt:lpstr>
      <vt:lpstr>Sistemul ABO</vt:lpstr>
      <vt:lpstr>Reguli de compatibilitate transfuzionala</vt:lpstr>
      <vt:lpstr>Reguli generale ale transfuziei de plasma</vt:lpstr>
      <vt:lpstr>Atg.Rh</vt:lpstr>
      <vt:lpstr>Plachetele</vt:lpstr>
      <vt:lpstr>Atg.HLA</vt:lpstr>
      <vt:lpstr>PowerPoint Presentation</vt:lpstr>
      <vt:lpstr>Modele de incompatibilitati ABO intre primitorul si donatorul de grefa CSH</vt:lpstr>
      <vt:lpstr>Incompatibilitatea majora</vt:lpstr>
      <vt:lpstr>Incompatibilitatea minora</vt:lpstr>
      <vt:lpstr>Incompatibilitatea bidirectionala  (majora si minora)</vt:lpstr>
      <vt:lpstr>Incompatibilitatea  Rh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TRANSPLANTUL DE CELULE STEM HEMATOPOIETICE</dc:title>
  <dc:creator>Transplanturi</dc:creator>
  <cp:lastModifiedBy>Aurora Dragomiristeanu</cp:lastModifiedBy>
  <cp:revision>167</cp:revision>
  <cp:lastPrinted>2018-04-27T12:58:04Z</cp:lastPrinted>
  <dcterms:created xsi:type="dcterms:W3CDTF">2006-03-06T07:25:56Z</dcterms:created>
  <dcterms:modified xsi:type="dcterms:W3CDTF">2018-04-27T13:03:58Z</dcterms:modified>
</cp:coreProperties>
</file>