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306" r:id="rId5"/>
    <p:sldId id="262" r:id="rId6"/>
    <p:sldId id="305" r:id="rId7"/>
    <p:sldId id="261" r:id="rId8"/>
    <p:sldId id="268" r:id="rId9"/>
    <p:sldId id="301" r:id="rId10"/>
    <p:sldId id="265" r:id="rId11"/>
    <p:sldId id="274" r:id="rId12"/>
    <p:sldId id="275" r:id="rId13"/>
    <p:sldId id="303" r:id="rId14"/>
    <p:sldId id="304" r:id="rId15"/>
    <p:sldId id="284" r:id="rId16"/>
    <p:sldId id="286" r:id="rId17"/>
    <p:sldId id="290" r:id="rId18"/>
    <p:sldId id="288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98E5C7-9900-4A67-9378-5C16F2F13C6F}" type="doc">
      <dgm:prSet loTypeId="urn:microsoft.com/office/officeart/2009/3/layout/StepUpProcess" loCatId="process" qsTypeId="urn:microsoft.com/office/officeart/2005/8/quickstyle/simple1#2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BF9C576-4F99-4F09-B35A-8C686D645029}">
      <dgm:prSet phldrT="[Text]" custT="1"/>
      <dgm:spPr/>
      <dgm:t>
        <a:bodyPr/>
        <a:lstStyle/>
        <a:p>
          <a:r>
            <a:rPr lang="ro-RO" sz="2000" dirty="0"/>
            <a:t>Apel Telverde</a:t>
          </a:r>
        </a:p>
        <a:p>
          <a:r>
            <a:rPr lang="ro-RO" sz="2000" dirty="0"/>
            <a:t>Prezentare CTS</a:t>
          </a:r>
        </a:p>
        <a:p>
          <a:r>
            <a:rPr lang="ro-RO" sz="2000" dirty="0"/>
            <a:t>Campanii organizate</a:t>
          </a:r>
        </a:p>
      </dgm:t>
    </dgm:pt>
    <dgm:pt modelId="{B983BED0-C2F3-457B-B9CB-E85524795020}" type="parTrans" cxnId="{1B2821F6-8815-4B6C-A2CE-FACCC8A9839A}">
      <dgm:prSet/>
      <dgm:spPr/>
      <dgm:t>
        <a:bodyPr/>
        <a:lstStyle/>
        <a:p>
          <a:endParaRPr lang="en-US"/>
        </a:p>
      </dgm:t>
    </dgm:pt>
    <dgm:pt modelId="{3589C7A9-F89B-4F40-B06F-AEC448593997}" type="sibTrans" cxnId="{1B2821F6-8815-4B6C-A2CE-FACCC8A9839A}">
      <dgm:prSet/>
      <dgm:spPr/>
      <dgm:t>
        <a:bodyPr/>
        <a:lstStyle/>
        <a:p>
          <a:endParaRPr lang="en-US"/>
        </a:p>
      </dgm:t>
    </dgm:pt>
    <dgm:pt modelId="{8045BA7C-5325-459E-BD19-75BA9C8BFB99}">
      <dgm:prSet phldrT="[Text]" custT="1"/>
      <dgm:spPr/>
      <dgm:t>
        <a:bodyPr/>
        <a:lstStyle/>
        <a:p>
          <a:r>
            <a:rPr lang="ro-RO" sz="2000" dirty="0"/>
            <a:t>Completare documente + recoltare probe de sânge+înregistrarea datelor in Prometheus</a:t>
          </a:r>
          <a:endParaRPr lang="en-US" sz="2000" dirty="0"/>
        </a:p>
      </dgm:t>
    </dgm:pt>
    <dgm:pt modelId="{9A0D474B-B708-4398-82AA-4B9152A2E592}" type="parTrans" cxnId="{4356C17D-B23F-4221-AAD4-FAD1771ADFFE}">
      <dgm:prSet/>
      <dgm:spPr/>
      <dgm:t>
        <a:bodyPr/>
        <a:lstStyle/>
        <a:p>
          <a:endParaRPr lang="en-US"/>
        </a:p>
      </dgm:t>
    </dgm:pt>
    <dgm:pt modelId="{601FB0B4-BB60-47A0-919E-921081552E55}" type="sibTrans" cxnId="{4356C17D-B23F-4221-AAD4-FAD1771ADFFE}">
      <dgm:prSet/>
      <dgm:spPr/>
      <dgm:t>
        <a:bodyPr/>
        <a:lstStyle/>
        <a:p>
          <a:endParaRPr lang="en-US"/>
        </a:p>
      </dgm:t>
    </dgm:pt>
    <dgm:pt modelId="{6918D108-1A61-4591-BCAE-5F0254EC15F7}">
      <dgm:prSet phldrT="[Text]" custT="1"/>
      <dgm:spPr/>
      <dgm:t>
        <a:bodyPr/>
        <a:lstStyle/>
        <a:p>
          <a:r>
            <a:rPr lang="ro-RO" sz="2000" dirty="0"/>
            <a:t>Laboratoare testare markeri infecţioşi şi testare HLA</a:t>
          </a:r>
          <a:endParaRPr lang="en-US" sz="2000" dirty="0"/>
        </a:p>
      </dgm:t>
    </dgm:pt>
    <dgm:pt modelId="{FD09D785-11D9-453A-BB3D-BABB39350BCB}" type="parTrans" cxnId="{4E044CE6-BF10-46BC-ABA0-9FEE925AD645}">
      <dgm:prSet/>
      <dgm:spPr/>
      <dgm:t>
        <a:bodyPr/>
        <a:lstStyle/>
        <a:p>
          <a:endParaRPr lang="en-US"/>
        </a:p>
      </dgm:t>
    </dgm:pt>
    <dgm:pt modelId="{C9D779F6-C570-43AD-A658-B771AC0DAD59}" type="sibTrans" cxnId="{4E044CE6-BF10-46BC-ABA0-9FEE925AD645}">
      <dgm:prSet/>
      <dgm:spPr/>
      <dgm:t>
        <a:bodyPr/>
        <a:lstStyle/>
        <a:p>
          <a:endParaRPr lang="en-US"/>
        </a:p>
      </dgm:t>
    </dgm:pt>
    <dgm:pt modelId="{ED5D3A2A-AF3B-45F9-87E2-08CADC0D81F2}">
      <dgm:prSet phldrT="[Text]" custT="1"/>
      <dgm:spPr/>
      <dgm:t>
        <a:bodyPr/>
        <a:lstStyle/>
        <a:p>
          <a:r>
            <a:rPr lang="ro-RO" sz="2000" dirty="0"/>
            <a:t>Introducerea rezultatelor analizelor de laborator in sistemul informatic</a:t>
          </a:r>
          <a:endParaRPr lang="en-US" sz="2000" dirty="0"/>
        </a:p>
      </dgm:t>
    </dgm:pt>
    <dgm:pt modelId="{6403FF23-2638-42E1-830A-CD69171F7461}" type="parTrans" cxnId="{6E47E405-C20D-4995-9308-BEB2B53BDCE7}">
      <dgm:prSet/>
      <dgm:spPr/>
      <dgm:t>
        <a:bodyPr/>
        <a:lstStyle/>
        <a:p>
          <a:endParaRPr lang="en-US"/>
        </a:p>
      </dgm:t>
    </dgm:pt>
    <dgm:pt modelId="{2DA82B6B-E648-4737-BDEE-3209049D008B}" type="sibTrans" cxnId="{6E47E405-C20D-4995-9308-BEB2B53BDCE7}">
      <dgm:prSet/>
      <dgm:spPr/>
      <dgm:t>
        <a:bodyPr/>
        <a:lstStyle/>
        <a:p>
          <a:endParaRPr lang="en-US"/>
        </a:p>
      </dgm:t>
    </dgm:pt>
    <dgm:pt modelId="{D85C1586-D376-4DFB-BC94-B1791AFED33A}">
      <dgm:prSet phldrT="[Text]" custT="1"/>
      <dgm:spPr/>
      <dgm:t>
        <a:bodyPr/>
        <a:lstStyle/>
        <a:p>
          <a:r>
            <a:rPr lang="ro-RO" sz="2000" dirty="0"/>
            <a:t>Validarea înscrierii şi trimiterea scrisorilor de confirmare a înscrierii în RNDVCSH sau de chemare in vederea consilierii celor care au rezultatele pozitive</a:t>
          </a:r>
          <a:endParaRPr lang="en-US" sz="2000" dirty="0"/>
        </a:p>
      </dgm:t>
    </dgm:pt>
    <dgm:pt modelId="{13AFCF16-ABD4-47B6-BE04-4D0008537EF0}" type="parTrans" cxnId="{4C4D9BE6-E91E-4DE1-B416-FBB798441FE2}">
      <dgm:prSet/>
      <dgm:spPr/>
      <dgm:t>
        <a:bodyPr/>
        <a:lstStyle/>
        <a:p>
          <a:endParaRPr lang="en-US"/>
        </a:p>
      </dgm:t>
    </dgm:pt>
    <dgm:pt modelId="{A438E2F8-EF96-4E4A-9C78-2D7EA7759C60}" type="sibTrans" cxnId="{4C4D9BE6-E91E-4DE1-B416-FBB798441FE2}">
      <dgm:prSet/>
      <dgm:spPr/>
      <dgm:t>
        <a:bodyPr/>
        <a:lstStyle/>
        <a:p>
          <a:endParaRPr lang="en-US"/>
        </a:p>
      </dgm:t>
    </dgm:pt>
    <dgm:pt modelId="{9BCAD93F-98C1-4D79-B822-5C14067721AA}" type="pres">
      <dgm:prSet presAssocID="{9398E5C7-9900-4A67-9378-5C16F2F13C6F}" presName="rootnode" presStyleCnt="0">
        <dgm:presLayoutVars>
          <dgm:chMax/>
          <dgm:chPref/>
          <dgm:dir/>
          <dgm:animLvl val="lvl"/>
        </dgm:presLayoutVars>
      </dgm:prSet>
      <dgm:spPr/>
    </dgm:pt>
    <dgm:pt modelId="{52888F80-F03E-433C-B0D6-2ECB84FE59E6}" type="pres">
      <dgm:prSet presAssocID="{4BF9C576-4F99-4F09-B35A-8C686D645029}" presName="composite" presStyleCnt="0"/>
      <dgm:spPr/>
    </dgm:pt>
    <dgm:pt modelId="{C737C357-CA86-4EAC-8E1F-F9072F941D9A}" type="pres">
      <dgm:prSet presAssocID="{4BF9C576-4F99-4F09-B35A-8C686D645029}" presName="LShape" presStyleLbl="alignNode1" presStyleIdx="0" presStyleCnt="9"/>
      <dgm:spPr/>
    </dgm:pt>
    <dgm:pt modelId="{C6ACB7EC-BC3F-4BF7-8000-138FE0E2E766}" type="pres">
      <dgm:prSet presAssocID="{4BF9C576-4F99-4F09-B35A-8C686D645029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B89449BB-437E-4794-A23F-97D0DD93AA17}" type="pres">
      <dgm:prSet presAssocID="{4BF9C576-4F99-4F09-B35A-8C686D645029}" presName="Triangle" presStyleLbl="alignNode1" presStyleIdx="1" presStyleCnt="9"/>
      <dgm:spPr/>
    </dgm:pt>
    <dgm:pt modelId="{026D06EF-4859-4275-AB9B-BCC4440B1AF7}" type="pres">
      <dgm:prSet presAssocID="{3589C7A9-F89B-4F40-B06F-AEC448593997}" presName="sibTrans" presStyleCnt="0"/>
      <dgm:spPr/>
    </dgm:pt>
    <dgm:pt modelId="{1484B904-E472-4D6F-9D0B-5F4D40047FDF}" type="pres">
      <dgm:prSet presAssocID="{3589C7A9-F89B-4F40-B06F-AEC448593997}" presName="space" presStyleCnt="0"/>
      <dgm:spPr/>
    </dgm:pt>
    <dgm:pt modelId="{55B0E54B-4DF4-4786-9769-6B4243FBF4E2}" type="pres">
      <dgm:prSet presAssocID="{8045BA7C-5325-459E-BD19-75BA9C8BFB99}" presName="composite" presStyleCnt="0"/>
      <dgm:spPr/>
    </dgm:pt>
    <dgm:pt modelId="{1637490A-2D2D-4ACF-A53E-CC8DCF599F2B}" type="pres">
      <dgm:prSet presAssocID="{8045BA7C-5325-459E-BD19-75BA9C8BFB99}" presName="LShape" presStyleLbl="alignNode1" presStyleIdx="2" presStyleCnt="9"/>
      <dgm:spPr/>
    </dgm:pt>
    <dgm:pt modelId="{DA3C01C0-5CB0-44D7-BAD3-167BAEBD1800}" type="pres">
      <dgm:prSet presAssocID="{8045BA7C-5325-459E-BD19-75BA9C8BFB99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265C2F1F-074B-4E0E-A737-96A53DDE647B}" type="pres">
      <dgm:prSet presAssocID="{8045BA7C-5325-459E-BD19-75BA9C8BFB99}" presName="Triangle" presStyleLbl="alignNode1" presStyleIdx="3" presStyleCnt="9"/>
      <dgm:spPr/>
    </dgm:pt>
    <dgm:pt modelId="{3E2AC273-9200-4672-9C8A-8687230239B3}" type="pres">
      <dgm:prSet presAssocID="{601FB0B4-BB60-47A0-919E-921081552E55}" presName="sibTrans" presStyleCnt="0"/>
      <dgm:spPr/>
    </dgm:pt>
    <dgm:pt modelId="{8F241AD9-1C7B-4A80-B096-E86D90C538EB}" type="pres">
      <dgm:prSet presAssocID="{601FB0B4-BB60-47A0-919E-921081552E55}" presName="space" presStyleCnt="0"/>
      <dgm:spPr/>
    </dgm:pt>
    <dgm:pt modelId="{6373B757-7AF3-4CF7-9D1E-A38F91CD1AE0}" type="pres">
      <dgm:prSet presAssocID="{6918D108-1A61-4591-BCAE-5F0254EC15F7}" presName="composite" presStyleCnt="0"/>
      <dgm:spPr/>
    </dgm:pt>
    <dgm:pt modelId="{EC9FF8B6-6EEA-4F3F-A5AF-39EFBFC869EF}" type="pres">
      <dgm:prSet presAssocID="{6918D108-1A61-4591-BCAE-5F0254EC15F7}" presName="LShape" presStyleLbl="alignNode1" presStyleIdx="4" presStyleCnt="9"/>
      <dgm:spPr/>
    </dgm:pt>
    <dgm:pt modelId="{257DE848-24B1-4434-98C1-C15A2B1CA312}" type="pres">
      <dgm:prSet presAssocID="{6918D108-1A61-4591-BCAE-5F0254EC15F7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2E40FE1C-A376-4C92-9B7F-DAF15B9BBD7E}" type="pres">
      <dgm:prSet presAssocID="{6918D108-1A61-4591-BCAE-5F0254EC15F7}" presName="Triangle" presStyleLbl="alignNode1" presStyleIdx="5" presStyleCnt="9"/>
      <dgm:spPr/>
    </dgm:pt>
    <dgm:pt modelId="{064D1ACE-CD37-4032-B134-30C12483E3C1}" type="pres">
      <dgm:prSet presAssocID="{C9D779F6-C570-43AD-A658-B771AC0DAD59}" presName="sibTrans" presStyleCnt="0"/>
      <dgm:spPr/>
    </dgm:pt>
    <dgm:pt modelId="{987046A1-0FCE-46A5-BC5A-1006FC8A25A5}" type="pres">
      <dgm:prSet presAssocID="{C9D779F6-C570-43AD-A658-B771AC0DAD59}" presName="space" presStyleCnt="0"/>
      <dgm:spPr/>
    </dgm:pt>
    <dgm:pt modelId="{8E915B05-B8DB-442F-B37B-43857A03430E}" type="pres">
      <dgm:prSet presAssocID="{ED5D3A2A-AF3B-45F9-87E2-08CADC0D81F2}" presName="composite" presStyleCnt="0"/>
      <dgm:spPr/>
    </dgm:pt>
    <dgm:pt modelId="{7B91011A-0DE2-4ACA-8982-A12DA26CB54E}" type="pres">
      <dgm:prSet presAssocID="{ED5D3A2A-AF3B-45F9-87E2-08CADC0D81F2}" presName="LShape" presStyleLbl="alignNode1" presStyleIdx="6" presStyleCnt="9"/>
      <dgm:spPr/>
    </dgm:pt>
    <dgm:pt modelId="{A90125AB-C279-4E7B-8A79-CD1343395F3D}" type="pres">
      <dgm:prSet presAssocID="{ED5D3A2A-AF3B-45F9-87E2-08CADC0D81F2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A391428F-C16B-408C-9BCC-08EF8A9DD936}" type="pres">
      <dgm:prSet presAssocID="{ED5D3A2A-AF3B-45F9-87E2-08CADC0D81F2}" presName="Triangle" presStyleLbl="alignNode1" presStyleIdx="7" presStyleCnt="9"/>
      <dgm:spPr/>
    </dgm:pt>
    <dgm:pt modelId="{360F59F4-00F8-4F71-BDDC-2209EAA5B1FF}" type="pres">
      <dgm:prSet presAssocID="{2DA82B6B-E648-4737-BDEE-3209049D008B}" presName="sibTrans" presStyleCnt="0"/>
      <dgm:spPr/>
    </dgm:pt>
    <dgm:pt modelId="{51F29D0B-E56D-4D4D-BB1A-37F8DAA3D247}" type="pres">
      <dgm:prSet presAssocID="{2DA82B6B-E648-4737-BDEE-3209049D008B}" presName="space" presStyleCnt="0"/>
      <dgm:spPr/>
    </dgm:pt>
    <dgm:pt modelId="{6F9AD418-B336-4938-9101-5EE20EDC3383}" type="pres">
      <dgm:prSet presAssocID="{D85C1586-D376-4DFB-BC94-B1791AFED33A}" presName="composite" presStyleCnt="0"/>
      <dgm:spPr/>
    </dgm:pt>
    <dgm:pt modelId="{7AA48DE4-F17E-47AB-B18E-59C5A778FE4B}" type="pres">
      <dgm:prSet presAssocID="{D85C1586-D376-4DFB-BC94-B1791AFED33A}" presName="LShape" presStyleLbl="alignNode1" presStyleIdx="8" presStyleCnt="9"/>
      <dgm:spPr/>
    </dgm:pt>
    <dgm:pt modelId="{9C6FBD03-5A77-48B3-93CF-EBBC92B4BFA7}" type="pres">
      <dgm:prSet presAssocID="{D85C1586-D376-4DFB-BC94-B1791AFED33A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6E47E405-C20D-4995-9308-BEB2B53BDCE7}" srcId="{9398E5C7-9900-4A67-9378-5C16F2F13C6F}" destId="{ED5D3A2A-AF3B-45F9-87E2-08CADC0D81F2}" srcOrd="3" destOrd="0" parTransId="{6403FF23-2638-42E1-830A-CD69171F7461}" sibTransId="{2DA82B6B-E648-4737-BDEE-3209049D008B}"/>
    <dgm:cxn modelId="{74AF4210-1BB8-4E4C-A6B8-CA3EEB4FF78C}" type="presOf" srcId="{8045BA7C-5325-459E-BD19-75BA9C8BFB99}" destId="{DA3C01C0-5CB0-44D7-BAD3-167BAEBD1800}" srcOrd="0" destOrd="0" presId="urn:microsoft.com/office/officeart/2009/3/layout/StepUpProcess"/>
    <dgm:cxn modelId="{9F4A2233-4F77-4916-A4FE-201197783BC4}" type="presOf" srcId="{4BF9C576-4F99-4F09-B35A-8C686D645029}" destId="{C6ACB7EC-BC3F-4BF7-8000-138FE0E2E766}" srcOrd="0" destOrd="0" presId="urn:microsoft.com/office/officeart/2009/3/layout/StepUpProcess"/>
    <dgm:cxn modelId="{EE92253C-BBA7-4CDC-9472-5019B75702DA}" type="presOf" srcId="{D85C1586-D376-4DFB-BC94-B1791AFED33A}" destId="{9C6FBD03-5A77-48B3-93CF-EBBC92B4BFA7}" srcOrd="0" destOrd="0" presId="urn:microsoft.com/office/officeart/2009/3/layout/StepUpProcess"/>
    <dgm:cxn modelId="{BAD85C5C-EDFE-42E2-A072-447DADA93197}" type="presOf" srcId="{9398E5C7-9900-4A67-9378-5C16F2F13C6F}" destId="{9BCAD93F-98C1-4D79-B822-5C14067721AA}" srcOrd="0" destOrd="0" presId="urn:microsoft.com/office/officeart/2009/3/layout/StepUpProcess"/>
    <dgm:cxn modelId="{4356C17D-B23F-4221-AAD4-FAD1771ADFFE}" srcId="{9398E5C7-9900-4A67-9378-5C16F2F13C6F}" destId="{8045BA7C-5325-459E-BD19-75BA9C8BFB99}" srcOrd="1" destOrd="0" parTransId="{9A0D474B-B708-4398-82AA-4B9152A2E592}" sibTransId="{601FB0B4-BB60-47A0-919E-921081552E55}"/>
    <dgm:cxn modelId="{A24C3D7E-8990-4988-977C-F068D921B126}" type="presOf" srcId="{ED5D3A2A-AF3B-45F9-87E2-08CADC0D81F2}" destId="{A90125AB-C279-4E7B-8A79-CD1343395F3D}" srcOrd="0" destOrd="0" presId="urn:microsoft.com/office/officeart/2009/3/layout/StepUpProcess"/>
    <dgm:cxn modelId="{4E044CE6-BF10-46BC-ABA0-9FEE925AD645}" srcId="{9398E5C7-9900-4A67-9378-5C16F2F13C6F}" destId="{6918D108-1A61-4591-BCAE-5F0254EC15F7}" srcOrd="2" destOrd="0" parTransId="{FD09D785-11D9-453A-BB3D-BABB39350BCB}" sibTransId="{C9D779F6-C570-43AD-A658-B771AC0DAD59}"/>
    <dgm:cxn modelId="{4C4D9BE6-E91E-4DE1-B416-FBB798441FE2}" srcId="{9398E5C7-9900-4A67-9378-5C16F2F13C6F}" destId="{D85C1586-D376-4DFB-BC94-B1791AFED33A}" srcOrd="4" destOrd="0" parTransId="{13AFCF16-ABD4-47B6-BE04-4D0008537EF0}" sibTransId="{A438E2F8-EF96-4E4A-9C78-2D7EA7759C60}"/>
    <dgm:cxn modelId="{01F3E8F1-1C48-4890-BB56-4F636268DC2F}" type="presOf" srcId="{6918D108-1A61-4591-BCAE-5F0254EC15F7}" destId="{257DE848-24B1-4434-98C1-C15A2B1CA312}" srcOrd="0" destOrd="0" presId="urn:microsoft.com/office/officeart/2009/3/layout/StepUpProcess"/>
    <dgm:cxn modelId="{1B2821F6-8815-4B6C-A2CE-FACCC8A9839A}" srcId="{9398E5C7-9900-4A67-9378-5C16F2F13C6F}" destId="{4BF9C576-4F99-4F09-B35A-8C686D645029}" srcOrd="0" destOrd="0" parTransId="{B983BED0-C2F3-457B-B9CB-E85524795020}" sibTransId="{3589C7A9-F89B-4F40-B06F-AEC448593997}"/>
    <dgm:cxn modelId="{82E88D98-37C8-41BB-BEFA-75D09046A435}" type="presParOf" srcId="{9BCAD93F-98C1-4D79-B822-5C14067721AA}" destId="{52888F80-F03E-433C-B0D6-2ECB84FE59E6}" srcOrd="0" destOrd="0" presId="urn:microsoft.com/office/officeart/2009/3/layout/StepUpProcess"/>
    <dgm:cxn modelId="{CBE5A8C9-8E44-45FB-A1EA-77D5872A9A5A}" type="presParOf" srcId="{52888F80-F03E-433C-B0D6-2ECB84FE59E6}" destId="{C737C357-CA86-4EAC-8E1F-F9072F941D9A}" srcOrd="0" destOrd="0" presId="urn:microsoft.com/office/officeart/2009/3/layout/StepUpProcess"/>
    <dgm:cxn modelId="{474FF133-E612-43D0-9008-794884679FCA}" type="presParOf" srcId="{52888F80-F03E-433C-B0D6-2ECB84FE59E6}" destId="{C6ACB7EC-BC3F-4BF7-8000-138FE0E2E766}" srcOrd="1" destOrd="0" presId="urn:microsoft.com/office/officeart/2009/3/layout/StepUpProcess"/>
    <dgm:cxn modelId="{90662084-1101-4DE7-ABA3-996AB55F57DA}" type="presParOf" srcId="{52888F80-F03E-433C-B0D6-2ECB84FE59E6}" destId="{B89449BB-437E-4794-A23F-97D0DD93AA17}" srcOrd="2" destOrd="0" presId="urn:microsoft.com/office/officeart/2009/3/layout/StepUpProcess"/>
    <dgm:cxn modelId="{F35E6A3C-65D5-45E9-8AB6-1E634B09B7DA}" type="presParOf" srcId="{9BCAD93F-98C1-4D79-B822-5C14067721AA}" destId="{026D06EF-4859-4275-AB9B-BCC4440B1AF7}" srcOrd="1" destOrd="0" presId="urn:microsoft.com/office/officeart/2009/3/layout/StepUpProcess"/>
    <dgm:cxn modelId="{69C53ADD-4042-4F80-A68A-A480C06397C4}" type="presParOf" srcId="{026D06EF-4859-4275-AB9B-BCC4440B1AF7}" destId="{1484B904-E472-4D6F-9D0B-5F4D40047FDF}" srcOrd="0" destOrd="0" presId="urn:microsoft.com/office/officeart/2009/3/layout/StepUpProcess"/>
    <dgm:cxn modelId="{638BA26D-7F16-4AFE-8CF1-0DFB41D053BE}" type="presParOf" srcId="{9BCAD93F-98C1-4D79-B822-5C14067721AA}" destId="{55B0E54B-4DF4-4786-9769-6B4243FBF4E2}" srcOrd="2" destOrd="0" presId="urn:microsoft.com/office/officeart/2009/3/layout/StepUpProcess"/>
    <dgm:cxn modelId="{3A84B45E-2289-420F-ACEF-1A36A7C943B1}" type="presParOf" srcId="{55B0E54B-4DF4-4786-9769-6B4243FBF4E2}" destId="{1637490A-2D2D-4ACF-A53E-CC8DCF599F2B}" srcOrd="0" destOrd="0" presId="urn:microsoft.com/office/officeart/2009/3/layout/StepUpProcess"/>
    <dgm:cxn modelId="{BE67E63C-0C5F-49EA-84DA-4F1D26D74E80}" type="presParOf" srcId="{55B0E54B-4DF4-4786-9769-6B4243FBF4E2}" destId="{DA3C01C0-5CB0-44D7-BAD3-167BAEBD1800}" srcOrd="1" destOrd="0" presId="urn:microsoft.com/office/officeart/2009/3/layout/StepUpProcess"/>
    <dgm:cxn modelId="{C6274B1D-C9C3-474F-B9FC-FA67AF0638B4}" type="presParOf" srcId="{55B0E54B-4DF4-4786-9769-6B4243FBF4E2}" destId="{265C2F1F-074B-4E0E-A737-96A53DDE647B}" srcOrd="2" destOrd="0" presId="urn:microsoft.com/office/officeart/2009/3/layout/StepUpProcess"/>
    <dgm:cxn modelId="{AC2825CB-7737-4BCE-B2B2-C7BB973CA6CE}" type="presParOf" srcId="{9BCAD93F-98C1-4D79-B822-5C14067721AA}" destId="{3E2AC273-9200-4672-9C8A-8687230239B3}" srcOrd="3" destOrd="0" presId="urn:microsoft.com/office/officeart/2009/3/layout/StepUpProcess"/>
    <dgm:cxn modelId="{6B75C199-510B-4C13-A0FC-847D12FE36B0}" type="presParOf" srcId="{3E2AC273-9200-4672-9C8A-8687230239B3}" destId="{8F241AD9-1C7B-4A80-B096-E86D90C538EB}" srcOrd="0" destOrd="0" presId="urn:microsoft.com/office/officeart/2009/3/layout/StepUpProcess"/>
    <dgm:cxn modelId="{6E58B302-D96F-44D6-849E-62A8D0AD789F}" type="presParOf" srcId="{9BCAD93F-98C1-4D79-B822-5C14067721AA}" destId="{6373B757-7AF3-4CF7-9D1E-A38F91CD1AE0}" srcOrd="4" destOrd="0" presId="urn:microsoft.com/office/officeart/2009/3/layout/StepUpProcess"/>
    <dgm:cxn modelId="{AA6E9B2F-E177-4378-8D0D-B98F4E9E5F3A}" type="presParOf" srcId="{6373B757-7AF3-4CF7-9D1E-A38F91CD1AE0}" destId="{EC9FF8B6-6EEA-4F3F-A5AF-39EFBFC869EF}" srcOrd="0" destOrd="0" presId="urn:microsoft.com/office/officeart/2009/3/layout/StepUpProcess"/>
    <dgm:cxn modelId="{5D4288A3-D82A-4992-ADD2-44924B492780}" type="presParOf" srcId="{6373B757-7AF3-4CF7-9D1E-A38F91CD1AE0}" destId="{257DE848-24B1-4434-98C1-C15A2B1CA312}" srcOrd="1" destOrd="0" presId="urn:microsoft.com/office/officeart/2009/3/layout/StepUpProcess"/>
    <dgm:cxn modelId="{89B97E50-156B-421D-93F3-C769D33978AD}" type="presParOf" srcId="{6373B757-7AF3-4CF7-9D1E-A38F91CD1AE0}" destId="{2E40FE1C-A376-4C92-9B7F-DAF15B9BBD7E}" srcOrd="2" destOrd="0" presId="urn:microsoft.com/office/officeart/2009/3/layout/StepUpProcess"/>
    <dgm:cxn modelId="{45A00C2F-59A1-41AF-943D-264E32A21501}" type="presParOf" srcId="{9BCAD93F-98C1-4D79-B822-5C14067721AA}" destId="{064D1ACE-CD37-4032-B134-30C12483E3C1}" srcOrd="5" destOrd="0" presId="urn:microsoft.com/office/officeart/2009/3/layout/StepUpProcess"/>
    <dgm:cxn modelId="{832C5CB8-F466-480C-A7F8-B3E63AA74D78}" type="presParOf" srcId="{064D1ACE-CD37-4032-B134-30C12483E3C1}" destId="{987046A1-0FCE-46A5-BC5A-1006FC8A25A5}" srcOrd="0" destOrd="0" presId="urn:microsoft.com/office/officeart/2009/3/layout/StepUpProcess"/>
    <dgm:cxn modelId="{CB5964E9-5097-47FB-9B09-7A95E1D32AC1}" type="presParOf" srcId="{9BCAD93F-98C1-4D79-B822-5C14067721AA}" destId="{8E915B05-B8DB-442F-B37B-43857A03430E}" srcOrd="6" destOrd="0" presId="urn:microsoft.com/office/officeart/2009/3/layout/StepUpProcess"/>
    <dgm:cxn modelId="{3FA4F809-9E5A-4182-9BB7-E7A66717CE79}" type="presParOf" srcId="{8E915B05-B8DB-442F-B37B-43857A03430E}" destId="{7B91011A-0DE2-4ACA-8982-A12DA26CB54E}" srcOrd="0" destOrd="0" presId="urn:microsoft.com/office/officeart/2009/3/layout/StepUpProcess"/>
    <dgm:cxn modelId="{CA692274-9DE2-4FAC-A7BD-3419B6052A81}" type="presParOf" srcId="{8E915B05-B8DB-442F-B37B-43857A03430E}" destId="{A90125AB-C279-4E7B-8A79-CD1343395F3D}" srcOrd="1" destOrd="0" presId="urn:microsoft.com/office/officeart/2009/3/layout/StepUpProcess"/>
    <dgm:cxn modelId="{37FCC14E-875F-4B4C-B2BD-8E4C5C549538}" type="presParOf" srcId="{8E915B05-B8DB-442F-B37B-43857A03430E}" destId="{A391428F-C16B-408C-9BCC-08EF8A9DD936}" srcOrd="2" destOrd="0" presId="urn:microsoft.com/office/officeart/2009/3/layout/StepUpProcess"/>
    <dgm:cxn modelId="{15CA0335-4F80-4C0B-9CD2-4507549F1530}" type="presParOf" srcId="{9BCAD93F-98C1-4D79-B822-5C14067721AA}" destId="{360F59F4-00F8-4F71-BDDC-2209EAA5B1FF}" srcOrd="7" destOrd="0" presId="urn:microsoft.com/office/officeart/2009/3/layout/StepUpProcess"/>
    <dgm:cxn modelId="{C3B04D63-1631-4398-8609-F0F973B9DD7D}" type="presParOf" srcId="{360F59F4-00F8-4F71-BDDC-2209EAA5B1FF}" destId="{51F29D0B-E56D-4D4D-BB1A-37F8DAA3D247}" srcOrd="0" destOrd="0" presId="urn:microsoft.com/office/officeart/2009/3/layout/StepUpProcess"/>
    <dgm:cxn modelId="{D471F582-CA83-43A5-9C28-A4E9DE164F19}" type="presParOf" srcId="{9BCAD93F-98C1-4D79-B822-5C14067721AA}" destId="{6F9AD418-B336-4938-9101-5EE20EDC3383}" srcOrd="8" destOrd="0" presId="urn:microsoft.com/office/officeart/2009/3/layout/StepUpProcess"/>
    <dgm:cxn modelId="{32A513E1-2961-4E21-B0C4-79C589B16423}" type="presParOf" srcId="{6F9AD418-B336-4938-9101-5EE20EDC3383}" destId="{7AA48DE4-F17E-47AB-B18E-59C5A778FE4B}" srcOrd="0" destOrd="0" presId="urn:microsoft.com/office/officeart/2009/3/layout/StepUpProcess"/>
    <dgm:cxn modelId="{CFEDBBD4-4CA4-4C1C-8045-8003FC71B137}" type="presParOf" srcId="{6F9AD418-B336-4938-9101-5EE20EDC3383}" destId="{9C6FBD03-5A77-48B3-93CF-EBBC92B4BFA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37C357-CA86-4EAC-8E1F-F9072F941D9A}">
      <dsp:nvSpPr>
        <dsp:cNvPr id="0" name=""/>
        <dsp:cNvSpPr/>
      </dsp:nvSpPr>
      <dsp:spPr>
        <a:xfrm rot="5400000">
          <a:off x="331795" y="2161876"/>
          <a:ext cx="996230" cy="1657705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ACB7EC-BC3F-4BF7-8000-138FE0E2E766}">
      <dsp:nvSpPr>
        <dsp:cNvPr id="0" name=""/>
        <dsp:cNvSpPr/>
      </dsp:nvSpPr>
      <dsp:spPr>
        <a:xfrm>
          <a:off x="165500" y="2657173"/>
          <a:ext cx="1496586" cy="1311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000" kern="1200" dirty="0"/>
            <a:t>Apel Telverde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000" kern="1200" dirty="0"/>
            <a:t>Prezentare CTS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000" kern="1200" dirty="0"/>
            <a:t>Campanii organizate</a:t>
          </a:r>
        </a:p>
      </dsp:txBody>
      <dsp:txXfrm>
        <a:off x="165500" y="2657173"/>
        <a:ext cx="1496586" cy="1311845"/>
      </dsp:txXfrm>
    </dsp:sp>
    <dsp:sp modelId="{B89449BB-437E-4794-A23F-97D0DD93AA17}">
      <dsp:nvSpPr>
        <dsp:cNvPr id="0" name=""/>
        <dsp:cNvSpPr/>
      </dsp:nvSpPr>
      <dsp:spPr>
        <a:xfrm>
          <a:off x="1379711" y="2039834"/>
          <a:ext cx="282374" cy="282374"/>
        </a:xfrm>
        <a:prstGeom prst="triangle">
          <a:avLst>
            <a:gd name="adj" fmla="val 100000"/>
          </a:avLst>
        </a:prstGeom>
        <a:solidFill>
          <a:schemeClr val="accent3">
            <a:hueOff val="1406283"/>
            <a:satOff val="-2110"/>
            <a:lumOff val="-343"/>
            <a:alphaOff val="0"/>
          </a:schemeClr>
        </a:solidFill>
        <a:ln w="25400" cap="flat" cmpd="sng" algn="ctr">
          <a:solidFill>
            <a:schemeClr val="accent3">
              <a:hueOff val="1406283"/>
              <a:satOff val="-2110"/>
              <a:lumOff val="-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7490A-2D2D-4ACF-A53E-CC8DCF599F2B}">
      <dsp:nvSpPr>
        <dsp:cNvPr id="0" name=""/>
        <dsp:cNvSpPr/>
      </dsp:nvSpPr>
      <dsp:spPr>
        <a:xfrm rot="5400000">
          <a:off x="2163909" y="1708518"/>
          <a:ext cx="996230" cy="1657705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C01C0-5CB0-44D7-BAD3-167BAEBD1800}">
      <dsp:nvSpPr>
        <dsp:cNvPr id="0" name=""/>
        <dsp:cNvSpPr/>
      </dsp:nvSpPr>
      <dsp:spPr>
        <a:xfrm>
          <a:off x="1997614" y="2203815"/>
          <a:ext cx="1496586" cy="1311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000" kern="1200" dirty="0"/>
            <a:t>Completare documente + recoltare probe de sânge+înregistrarea datelor in Prometheus</a:t>
          </a:r>
          <a:endParaRPr lang="en-US" sz="2000" kern="1200" dirty="0"/>
        </a:p>
      </dsp:txBody>
      <dsp:txXfrm>
        <a:off x="1997614" y="2203815"/>
        <a:ext cx="1496586" cy="1311845"/>
      </dsp:txXfrm>
    </dsp:sp>
    <dsp:sp modelId="{265C2F1F-074B-4E0E-A737-96A53DDE647B}">
      <dsp:nvSpPr>
        <dsp:cNvPr id="0" name=""/>
        <dsp:cNvSpPr/>
      </dsp:nvSpPr>
      <dsp:spPr>
        <a:xfrm>
          <a:off x="3211825" y="1586476"/>
          <a:ext cx="282374" cy="282374"/>
        </a:xfrm>
        <a:prstGeom prst="triangle">
          <a:avLst>
            <a:gd name="adj" fmla="val 100000"/>
          </a:avLst>
        </a:prstGeom>
        <a:solidFill>
          <a:schemeClr val="accent3">
            <a:hueOff val="4218849"/>
            <a:satOff val="-6330"/>
            <a:lumOff val="-1029"/>
            <a:alphaOff val="0"/>
          </a:schemeClr>
        </a:solidFill>
        <a:ln w="25400" cap="flat" cmpd="sng" algn="ctr">
          <a:solidFill>
            <a:schemeClr val="accent3">
              <a:hueOff val="4218849"/>
              <a:satOff val="-6330"/>
              <a:lumOff val="-10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FF8B6-6EEA-4F3F-A5AF-39EFBFC869EF}">
      <dsp:nvSpPr>
        <dsp:cNvPr id="0" name=""/>
        <dsp:cNvSpPr/>
      </dsp:nvSpPr>
      <dsp:spPr>
        <a:xfrm rot="5400000">
          <a:off x="3996023" y="1255160"/>
          <a:ext cx="996230" cy="1657705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DE848-24B1-4434-98C1-C15A2B1CA312}">
      <dsp:nvSpPr>
        <dsp:cNvPr id="0" name=""/>
        <dsp:cNvSpPr/>
      </dsp:nvSpPr>
      <dsp:spPr>
        <a:xfrm>
          <a:off x="3829727" y="1750456"/>
          <a:ext cx="1496586" cy="1311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000" kern="1200" dirty="0"/>
            <a:t>Laboratoare testare markeri infecţioşi şi testare HLA</a:t>
          </a:r>
          <a:endParaRPr lang="en-US" sz="2000" kern="1200" dirty="0"/>
        </a:p>
      </dsp:txBody>
      <dsp:txXfrm>
        <a:off x="3829727" y="1750456"/>
        <a:ext cx="1496586" cy="1311845"/>
      </dsp:txXfrm>
    </dsp:sp>
    <dsp:sp modelId="{2E40FE1C-A376-4C92-9B7F-DAF15B9BBD7E}">
      <dsp:nvSpPr>
        <dsp:cNvPr id="0" name=""/>
        <dsp:cNvSpPr/>
      </dsp:nvSpPr>
      <dsp:spPr>
        <a:xfrm>
          <a:off x="5043939" y="1133117"/>
          <a:ext cx="282374" cy="282374"/>
        </a:xfrm>
        <a:prstGeom prst="triangle">
          <a:avLst>
            <a:gd name="adj" fmla="val 100000"/>
          </a:avLst>
        </a:prstGeom>
        <a:solidFill>
          <a:schemeClr val="accent3">
            <a:hueOff val="7031415"/>
            <a:satOff val="-10550"/>
            <a:lumOff val="-1716"/>
            <a:alphaOff val="0"/>
          </a:schemeClr>
        </a:solidFill>
        <a:ln w="25400" cap="flat" cmpd="sng" algn="ctr">
          <a:solidFill>
            <a:schemeClr val="accent3">
              <a:hueOff val="7031415"/>
              <a:satOff val="-10550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91011A-0DE2-4ACA-8982-A12DA26CB54E}">
      <dsp:nvSpPr>
        <dsp:cNvPr id="0" name=""/>
        <dsp:cNvSpPr/>
      </dsp:nvSpPr>
      <dsp:spPr>
        <a:xfrm rot="5400000">
          <a:off x="5828137" y="801801"/>
          <a:ext cx="996230" cy="1657705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0125AB-C279-4E7B-8A79-CD1343395F3D}">
      <dsp:nvSpPr>
        <dsp:cNvPr id="0" name=""/>
        <dsp:cNvSpPr/>
      </dsp:nvSpPr>
      <dsp:spPr>
        <a:xfrm>
          <a:off x="5661841" y="1297098"/>
          <a:ext cx="1496586" cy="1311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000" kern="1200" dirty="0"/>
            <a:t>Introducerea rezultatelor analizelor de laborator in sistemul informatic</a:t>
          </a:r>
          <a:endParaRPr lang="en-US" sz="2000" kern="1200" dirty="0"/>
        </a:p>
      </dsp:txBody>
      <dsp:txXfrm>
        <a:off x="5661841" y="1297098"/>
        <a:ext cx="1496586" cy="1311845"/>
      </dsp:txXfrm>
    </dsp:sp>
    <dsp:sp modelId="{A391428F-C16B-408C-9BCC-08EF8A9DD936}">
      <dsp:nvSpPr>
        <dsp:cNvPr id="0" name=""/>
        <dsp:cNvSpPr/>
      </dsp:nvSpPr>
      <dsp:spPr>
        <a:xfrm>
          <a:off x="6876053" y="679759"/>
          <a:ext cx="282374" cy="282374"/>
        </a:xfrm>
        <a:prstGeom prst="triangle">
          <a:avLst>
            <a:gd name="adj" fmla="val 100000"/>
          </a:avLst>
        </a:prstGeom>
        <a:solidFill>
          <a:schemeClr val="accent3">
            <a:hueOff val="9843981"/>
            <a:satOff val="-14770"/>
            <a:lumOff val="-2402"/>
            <a:alphaOff val="0"/>
          </a:schemeClr>
        </a:solidFill>
        <a:ln w="25400" cap="flat" cmpd="sng" algn="ctr">
          <a:solidFill>
            <a:schemeClr val="accent3">
              <a:hueOff val="9843981"/>
              <a:satOff val="-14770"/>
              <a:lumOff val="-24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A48DE4-F17E-47AB-B18E-59C5A778FE4B}">
      <dsp:nvSpPr>
        <dsp:cNvPr id="0" name=""/>
        <dsp:cNvSpPr/>
      </dsp:nvSpPr>
      <dsp:spPr>
        <a:xfrm rot="5400000">
          <a:off x="7660251" y="348443"/>
          <a:ext cx="996230" cy="1657705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FBD03-5A77-48B3-93CF-EBBC92B4BFA7}">
      <dsp:nvSpPr>
        <dsp:cNvPr id="0" name=""/>
        <dsp:cNvSpPr/>
      </dsp:nvSpPr>
      <dsp:spPr>
        <a:xfrm>
          <a:off x="7493955" y="843740"/>
          <a:ext cx="1496586" cy="1311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000" kern="1200" dirty="0"/>
            <a:t>Validarea înscrierii şi trimiterea scrisorilor de confirmare a înscrierii în RNDVCSH sau de chemare in vederea consilierii celor care au rezultatele pozitive</a:t>
          </a:r>
          <a:endParaRPr lang="en-US" sz="2000" kern="1200" dirty="0"/>
        </a:p>
      </dsp:txBody>
      <dsp:txXfrm>
        <a:off x="7493955" y="843740"/>
        <a:ext cx="1496586" cy="1311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02FF8-992C-4237-805E-A09CB4E984F5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D8D58-4946-4634-8313-B41F122F3A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87162-E11A-40E7-9390-96A07166614B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468B-1AB3-469B-8E39-135B26139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C64B9-855D-4BF1-BFFE-CA11BBC01300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D7B14-495F-4A84-8898-28E9380E7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63EDC-BB7C-4D6B-820D-0532E77CE9F2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3D7C1-1AE1-458A-B2A0-01A78CCC5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88D93-BC65-4460-B340-CF85D7C49C9D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EE27B-04ED-4592-B9CF-F8C67D5EE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3D207-7B18-4541-B791-07601EB2152B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2259F-C97A-4266-8E31-AEAA78031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4B334-9F07-4FA1-8003-CE0FE44355E6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68B42-4CAF-4436-B254-4BFEC978E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B37B7-E20F-4F3A-934F-753D47ED5534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DFD79-EE6A-4939-AC77-7C89B45E9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119BD-EFAA-4E98-AE7A-506B4D47F111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8CFA4-EB45-42CF-AF26-267CE9428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D6E5E-8AE6-4809-A1E9-7B14841815F8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2CA6C-284E-40DE-AD26-9A04C99C7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5072B-EF98-4885-AFEB-CA6780DE6DD9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3DCC2-2473-45ED-98C2-B1097BAC6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CBE14B-A49A-41ED-95AB-962CB2AE90EA}" type="datetimeFigureOut">
              <a:rPr lang="en-US"/>
              <a:pPr>
                <a:defRPr/>
              </a:pPr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579481-9952-4AD9-BE2A-003A31E7B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0" r:id="rId2"/>
    <p:sldLayoutId id="2147483909" r:id="rId3"/>
    <p:sldLayoutId id="2147483908" r:id="rId4"/>
    <p:sldLayoutId id="2147483907" r:id="rId5"/>
    <p:sldLayoutId id="2147483906" r:id="rId6"/>
    <p:sldLayoutId id="2147483905" r:id="rId7"/>
    <p:sldLayoutId id="2147483904" r:id="rId8"/>
    <p:sldLayoutId id="2147483903" r:id="rId9"/>
    <p:sldLayoutId id="2147483902" r:id="rId10"/>
    <p:sldLayoutId id="21474839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229600" cy="16795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latin typeface="+mn-lt"/>
              </a:rPr>
              <a:t>R</a:t>
            </a:r>
            <a:r>
              <a:rPr lang="ro-RO" b="1" dirty="0">
                <a:latin typeface="+mn-lt"/>
                <a:cs typeface="Calibri" panose="020F0502020204030204" pitchFamily="34" charset="0"/>
              </a:rPr>
              <a:t>ecrutarea</a:t>
            </a:r>
            <a:r>
              <a:rPr lang="ro-RO" b="1" dirty="0">
                <a:latin typeface="+mn-lt"/>
              </a:rPr>
              <a:t> donatorilor de celule stem hematopoietice</a:t>
            </a:r>
            <a:r>
              <a:rPr lang="en-US" b="1" dirty="0">
                <a:latin typeface="+mn-lt"/>
              </a:rPr>
              <a:t> - </a:t>
            </a:r>
            <a:r>
              <a:rPr lang="en-US" b="1" dirty="0" err="1">
                <a:latin typeface="+mn-lt"/>
              </a:rPr>
              <a:t>etape</a:t>
            </a:r>
            <a:endParaRPr lang="en-US" b="1" dirty="0">
              <a:latin typeface="+mn-lt"/>
            </a:endParaRPr>
          </a:p>
        </p:txBody>
      </p:sp>
      <p:sp>
        <p:nvSpPr>
          <p:cNvPr id="47106" name="Subtitle 2"/>
          <p:cNvSpPr>
            <a:spLocks noGrp="1"/>
          </p:cNvSpPr>
          <p:nvPr>
            <p:ph type="subTitle" idx="1"/>
          </p:nvPr>
        </p:nvSpPr>
        <p:spPr>
          <a:xfrm>
            <a:off x="1600200" y="4648200"/>
            <a:ext cx="6400800" cy="1219200"/>
          </a:xfrm>
        </p:spPr>
        <p:txBody>
          <a:bodyPr/>
          <a:lstStyle/>
          <a:p>
            <a:pPr algn="r"/>
            <a:r>
              <a:rPr lang="ro-RO" sz="2000" dirty="0">
                <a:solidFill>
                  <a:schemeClr val="accent1"/>
                </a:solidFill>
              </a:rPr>
              <a:t>Dr. Florianda Neagu</a:t>
            </a:r>
          </a:p>
          <a:p>
            <a:pPr algn="r"/>
            <a:r>
              <a:rPr lang="ro-RO" sz="2000" dirty="0">
                <a:solidFill>
                  <a:schemeClr val="accent1"/>
                </a:solidFill>
              </a:rPr>
              <a:t>Dr. Lucia Grijac</a:t>
            </a:r>
          </a:p>
          <a:p>
            <a:pPr algn="r"/>
            <a:r>
              <a:rPr lang="ro-RO" sz="2000" dirty="0">
                <a:solidFill>
                  <a:schemeClr val="accent1"/>
                </a:solidFill>
              </a:rPr>
              <a:t>Dr. Marilena Popa</a:t>
            </a:r>
          </a:p>
        </p:txBody>
      </p:sp>
      <p:pic>
        <p:nvPicPr>
          <p:cNvPr id="47107" name="Imagine 6" descr="RNDVCSH_header"/>
          <p:cNvPicPr>
            <a:picLocks noChangeAspect="1" noChangeArrowheads="1"/>
          </p:cNvPicPr>
          <p:nvPr/>
        </p:nvPicPr>
        <p:blipFill>
          <a:blip r:embed="rId2"/>
          <a:srcRect l="2696" t="14717" r="54289" b="6302"/>
          <a:stretch>
            <a:fillRect/>
          </a:stretch>
        </p:blipFill>
        <p:spPr bwMode="auto">
          <a:xfrm>
            <a:off x="533400" y="381000"/>
            <a:ext cx="33432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ro-RO" dirty="0"/>
            </a:br>
            <a:r>
              <a:rPr lang="ro-RO" dirty="0"/>
              <a:t> </a:t>
            </a:r>
            <a:r>
              <a:rPr lang="ro-RO" b="1" dirty="0"/>
              <a:t>III.CHESTIONARUL MEDICAL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/>
              <a:t>n funcţie de informaţiile pe care le transmite donatorul în acest chestionar se stabileşte eligibilitatea din punct de vedere medical.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o-RO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sz="6000" i="1" dirty="0">
                <a:solidFill>
                  <a:srgbClr val="FF0000"/>
                </a:solidFill>
              </a:rPr>
              <a:t>!!! </a:t>
            </a:r>
            <a:r>
              <a:rPr lang="ro-RO" sz="2800" i="1" dirty="0">
                <a:solidFill>
                  <a:schemeClr val="tx2"/>
                </a:solidFill>
              </a:rPr>
              <a:t>Chestionarul medical, consimţământul şi informarea </a:t>
            </a:r>
            <a:r>
              <a:rPr lang="ro-RO" sz="2800" i="1" dirty="0">
                <a:solidFill>
                  <a:srgbClr val="FF0000"/>
                </a:solidFill>
              </a:rPr>
              <a:t>trebuie să fie semnate de către potenţialul donator şi reprezentantul centrului donatorilor unde se face inscrierea</a:t>
            </a:r>
            <a:endParaRPr lang="en-US" sz="2800" i="1" dirty="0">
              <a:solidFill>
                <a:srgbClr val="FF0000"/>
              </a:solidFill>
            </a:endParaRPr>
          </a:p>
        </p:txBody>
      </p:sp>
      <p:pic>
        <p:nvPicPr>
          <p:cNvPr id="28675" name="Imagine 6" descr="RNDVCSH_header"/>
          <p:cNvPicPr>
            <a:picLocks noChangeAspect="1" noChangeArrowheads="1"/>
          </p:cNvPicPr>
          <p:nvPr/>
        </p:nvPicPr>
        <p:blipFill>
          <a:blip r:embed="rId2"/>
          <a:srcRect l="2696" t="14717" r="54289" b="6302"/>
          <a:stretch>
            <a:fillRect/>
          </a:stretch>
        </p:blipFill>
        <p:spPr bwMode="auto">
          <a:xfrm>
            <a:off x="228600" y="228600"/>
            <a:ext cx="19732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ro-RO" dirty="0"/>
            </a:br>
            <a:r>
              <a:rPr lang="ro-RO" b="1" dirty="0"/>
              <a:t>IV. CONSILIEREA DONATORILOR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/>
              <a:t>Se realizează </a:t>
            </a:r>
            <a:r>
              <a:rPr lang="ro-RO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gradual</a:t>
            </a:r>
            <a:r>
              <a:rPr lang="ro-RO" dirty="0"/>
              <a:t> pe măsură ce potenţialul donator completează formularele.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/>
              <a:t>Persoana care consiliază se asigură că potenţialul donator a primit şi a înţeles informaţiile</a:t>
            </a:r>
            <a:r>
              <a:rPr lang="en-US" dirty="0"/>
              <a:t> cu </a:t>
            </a:r>
            <a:r>
              <a:rPr lang="en-US" dirty="0" err="1"/>
              <a:t>privire</a:t>
            </a:r>
            <a:r>
              <a:rPr lang="en-US" dirty="0"/>
              <a:t> la: </a:t>
            </a:r>
            <a:endParaRPr lang="ro-RO" dirty="0"/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o-RO" dirty="0"/>
              <a:t>asigura</a:t>
            </a:r>
            <a:r>
              <a:rPr lang="en-US" dirty="0" err="1"/>
              <a:t>rea</a:t>
            </a:r>
            <a:r>
              <a:rPr lang="ro-RO" dirty="0"/>
              <a:t> confidenţialităţii datelor personale,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o-RO" dirty="0" err="1"/>
              <a:t>păstr</a:t>
            </a:r>
            <a:r>
              <a:rPr lang="en-US" dirty="0"/>
              <a:t>area </a:t>
            </a:r>
            <a:r>
              <a:rPr lang="ro-RO" dirty="0"/>
              <a:t>anonimatul donatorului şi a pacientului, 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o-RO" dirty="0" err="1"/>
              <a:t>responsabilităţile</a:t>
            </a:r>
            <a:r>
              <a:rPr lang="ro-RO" dirty="0"/>
              <a:t> şi drepturile </a:t>
            </a:r>
            <a:r>
              <a:rPr lang="en-US" dirty="0" err="1"/>
              <a:t>donatorului</a:t>
            </a:r>
            <a:endParaRPr lang="en-US" dirty="0"/>
          </a:p>
        </p:txBody>
      </p:sp>
      <p:pic>
        <p:nvPicPr>
          <p:cNvPr id="50179" name="Imagine 6" descr="RNDVCSH_header"/>
          <p:cNvPicPr>
            <a:picLocks noChangeAspect="1" noChangeArrowheads="1"/>
          </p:cNvPicPr>
          <p:nvPr/>
        </p:nvPicPr>
        <p:blipFill>
          <a:blip r:embed="rId2"/>
          <a:srcRect l="2696" t="14717" r="54289" b="6302"/>
          <a:stretch>
            <a:fillRect/>
          </a:stretch>
        </p:blipFill>
        <p:spPr bwMode="auto">
          <a:xfrm>
            <a:off x="228600" y="152400"/>
            <a:ext cx="19732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ro-RO" dirty="0"/>
            </a:br>
            <a:r>
              <a:rPr lang="en-US" b="1" dirty="0"/>
              <a:t>V. CRITERII DE ELIGIBILITATE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Sunt </a:t>
            </a:r>
            <a:r>
              <a:rPr lang="ro-RO" dirty="0"/>
              <a:t>stabilite</a:t>
            </a:r>
            <a:r>
              <a:rPr lang="en-US" dirty="0"/>
              <a:t> de </a:t>
            </a:r>
            <a:r>
              <a:rPr lang="en-US" dirty="0" err="1"/>
              <a:t>Asocia</a:t>
            </a:r>
            <a:r>
              <a:rPr lang="ro-RO" dirty="0"/>
              <a:t>ţia Mondială a Donatorilor de Măduvă (</a:t>
            </a:r>
            <a:r>
              <a:rPr lang="en-US" dirty="0"/>
              <a:t>AMDM</a:t>
            </a:r>
            <a:r>
              <a:rPr lang="ro-RO" dirty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/>
              <a:t>Au ca </a:t>
            </a:r>
            <a:r>
              <a:rPr lang="ro-RO" dirty="0">
                <a:solidFill>
                  <a:srgbClr val="FF0000"/>
                </a:solidFill>
              </a:rPr>
              <a:t>scop</a:t>
            </a:r>
            <a:r>
              <a:rPr lang="ro-RO" dirty="0"/>
              <a:t> stabilirea standardelor minime de evaluare a potenţialilor donatori, prin care se protejează interesul donatorilor şi garantează siguranţa produselor celulare la nivel internaţional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dirty="0"/>
              <a:t>Evaluarea sănătăţii donatorului se bazează pe</a:t>
            </a:r>
            <a:r>
              <a:rPr lang="en-US" dirty="0"/>
              <a:t>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dirty="0"/>
              <a:t> </a:t>
            </a:r>
            <a:r>
              <a:rPr lang="en-US" u="sng" dirty="0" err="1"/>
              <a:t>criterii</a:t>
            </a:r>
            <a:r>
              <a:rPr lang="en-US" u="sng" dirty="0"/>
              <a:t> restrictive </a:t>
            </a:r>
            <a:r>
              <a:rPr lang="en-US" dirty="0" err="1"/>
              <a:t>privind</a:t>
            </a:r>
            <a:r>
              <a:rPr lang="en-US" dirty="0"/>
              <a:t> </a:t>
            </a:r>
            <a:r>
              <a:rPr lang="en-US" dirty="0" err="1"/>
              <a:t>riscul</a:t>
            </a:r>
            <a:r>
              <a:rPr lang="en-US" dirty="0"/>
              <a:t> </a:t>
            </a:r>
            <a:r>
              <a:rPr lang="en-US" dirty="0" err="1"/>
              <a:t>donatorului</a:t>
            </a:r>
            <a:endParaRPr lang="en-US" dirty="0"/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dirty="0"/>
              <a:t> </a:t>
            </a:r>
            <a:r>
              <a:rPr lang="en-US" u="sng" dirty="0" err="1"/>
              <a:t>criterii</a:t>
            </a:r>
            <a:r>
              <a:rPr lang="en-US" u="sng" dirty="0"/>
              <a:t> </a:t>
            </a:r>
            <a:r>
              <a:rPr lang="en-US" u="sng" dirty="0" err="1"/>
              <a:t>permisive</a:t>
            </a:r>
            <a:r>
              <a:rPr lang="en-US" u="sng" dirty="0"/>
              <a:t> </a:t>
            </a:r>
            <a:r>
              <a:rPr lang="en-US" dirty="0" err="1"/>
              <a:t>privind</a:t>
            </a:r>
            <a:r>
              <a:rPr lang="en-US" dirty="0"/>
              <a:t> </a:t>
            </a:r>
            <a:r>
              <a:rPr lang="en-US" dirty="0" err="1"/>
              <a:t>riscul</a:t>
            </a:r>
            <a:r>
              <a:rPr lang="en-US" dirty="0"/>
              <a:t> </a:t>
            </a:r>
            <a:r>
              <a:rPr lang="en-US" dirty="0" err="1"/>
              <a:t>primitorului</a:t>
            </a:r>
            <a:endParaRPr lang="ro-RO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4" name="Imagine 6" descr="RNDVCSH_header">
            <a:extLst>
              <a:ext uri="{FF2B5EF4-FFF2-40B4-BE49-F238E27FC236}">
                <a16:creationId xmlns:a16="http://schemas.microsoft.com/office/drawing/2014/main" id="{45825E16-E8C5-467D-9DD2-BDB75A4C5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2696" t="14717" r="54289" b="6302"/>
          <a:stretch>
            <a:fillRect/>
          </a:stretch>
        </p:blipFill>
        <p:spPr bwMode="auto">
          <a:xfrm>
            <a:off x="228600" y="228600"/>
            <a:ext cx="19732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      </a:t>
            </a:r>
            <a:r>
              <a:rPr lang="ro-RO" b="1" dirty="0"/>
              <a:t>VI.</a:t>
            </a:r>
            <a:r>
              <a:rPr lang="en-US" b="1" dirty="0"/>
              <a:t>EXAMENUL MEDICAL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58" y="1166018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o-RO" dirty="0"/>
              <a:t>Î</a:t>
            </a:r>
            <a:r>
              <a:rPr lang="en-US" dirty="0"/>
              <a:t>n </a:t>
            </a:r>
            <a:r>
              <a:rPr lang="en-US" dirty="0" err="1"/>
              <a:t>func</a:t>
            </a:r>
            <a:r>
              <a:rPr lang="ro-RO" dirty="0"/>
              <a:t>ţ</a:t>
            </a:r>
            <a:r>
              <a:rPr lang="en-US" dirty="0" err="1"/>
              <a:t>ie</a:t>
            </a:r>
            <a:r>
              <a:rPr lang="en-US" dirty="0"/>
              <a:t> </a:t>
            </a:r>
            <a:r>
              <a:rPr lang="ro-RO" dirty="0"/>
              <a:t>de anamneză şi de datele oferite în chestionarul medical se poate face un examen clinic ţintit de către un medic generalist.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o-RO" dirty="0"/>
              <a:t>De cele mai multe ori potenţialii donatori sunt şi donatori de sânge şi sunt examinaţi la momentul donării de sânge.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o-RO" dirty="0"/>
              <a:t>În campaniile care se fac doar pentru înscrierea donatorilor,echipele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ro-RO" dirty="0"/>
              <a:t> trebui sa includă obligatoriu şi medici.</a:t>
            </a:r>
            <a:endParaRPr lang="en-US" dirty="0"/>
          </a:p>
        </p:txBody>
      </p:sp>
      <p:pic>
        <p:nvPicPr>
          <p:cNvPr id="4" name="Imagine 6" descr="RNDVCSH_head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6" t="14717" r="54289" b="6302"/>
          <a:stretch>
            <a:fillRect/>
          </a:stretch>
        </p:blipFill>
        <p:spPr bwMode="auto">
          <a:xfrm>
            <a:off x="381000" y="304800"/>
            <a:ext cx="197308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6" name="Picture 2" descr="C:\Users\lucia.grijac\Desktop\stetosco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925627"/>
            <a:ext cx="2900362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150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/>
          </a:bodyPr>
          <a:lstStyle/>
          <a:p>
            <a:pPr algn="l"/>
            <a:br>
              <a:rPr lang="ro-RO" dirty="0"/>
            </a:br>
            <a:r>
              <a:rPr lang="ro-RO" b="1" dirty="0"/>
              <a:t>ÎNTREBĂRI FRECVENTE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o-RO" sz="2600" dirty="0"/>
              <a:t>De unde se recoltează CSH</a:t>
            </a:r>
            <a:r>
              <a:rPr lang="en-US" sz="26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La </a:t>
            </a:r>
            <a:r>
              <a:rPr lang="en-US" sz="2600" dirty="0" err="1"/>
              <a:t>ce</a:t>
            </a:r>
            <a:r>
              <a:rPr lang="en-US" sz="2600" dirty="0"/>
              <a:t> </a:t>
            </a:r>
            <a:r>
              <a:rPr lang="en-US" sz="2600" dirty="0" err="1"/>
              <a:t>folosesc</a:t>
            </a:r>
            <a:r>
              <a:rPr lang="en-US" sz="2600" dirty="0"/>
              <a:t> </a:t>
            </a:r>
            <a:r>
              <a:rPr lang="en-US" sz="2600" dirty="0" err="1"/>
              <a:t>celulele</a:t>
            </a:r>
            <a:r>
              <a:rPr lang="en-US" sz="2600" dirty="0"/>
              <a:t> stem?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err="1"/>
              <a:t>Ce</a:t>
            </a:r>
            <a:r>
              <a:rPr lang="en-US" sz="2600" dirty="0"/>
              <a:t> </a:t>
            </a:r>
            <a:r>
              <a:rPr lang="en-US" sz="2600" dirty="0" err="1"/>
              <a:t>cantitate</a:t>
            </a:r>
            <a:r>
              <a:rPr lang="en-US" sz="2600" dirty="0"/>
              <a:t> se </a:t>
            </a:r>
            <a:r>
              <a:rPr lang="en-US" sz="2600" dirty="0" err="1"/>
              <a:t>doneaz</a:t>
            </a:r>
            <a:r>
              <a:rPr lang="ro-RO" sz="2600" dirty="0"/>
              <a:t>ă</a:t>
            </a:r>
            <a:r>
              <a:rPr lang="en-US" sz="26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C</a:t>
            </a:r>
            <a:r>
              <a:rPr lang="ro-RO" sz="2600" dirty="0"/>
              <a:t>ând se donează</a:t>
            </a:r>
            <a:r>
              <a:rPr lang="en-US" sz="2600" dirty="0"/>
              <a:t>?</a:t>
            </a:r>
            <a:r>
              <a:rPr lang="ro-RO" sz="2600" dirty="0"/>
              <a:t> În momentul înscrierii</a:t>
            </a:r>
            <a:r>
              <a:rPr lang="en-US" sz="26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Cum se </a:t>
            </a:r>
            <a:r>
              <a:rPr lang="en-US" sz="2600" dirty="0" err="1"/>
              <a:t>doneaz</a:t>
            </a:r>
            <a:r>
              <a:rPr lang="ro-RO" sz="2600" dirty="0"/>
              <a:t>ă şi care sunt riscurile de moment şi viitoare</a:t>
            </a:r>
            <a:r>
              <a:rPr lang="en-US" sz="26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err="1"/>
              <a:t>Ce</a:t>
            </a:r>
            <a:r>
              <a:rPr lang="en-US" sz="2600" dirty="0"/>
              <a:t> </a:t>
            </a:r>
            <a:r>
              <a:rPr lang="en-US" sz="2600" dirty="0" err="1"/>
              <a:t>este</a:t>
            </a:r>
            <a:r>
              <a:rPr lang="en-US" sz="2600" dirty="0"/>
              <a:t> </a:t>
            </a:r>
            <a:r>
              <a:rPr lang="en-US" sz="2600" dirty="0" err="1"/>
              <a:t>factorul</a:t>
            </a:r>
            <a:r>
              <a:rPr lang="en-US" sz="2600" dirty="0"/>
              <a:t> de </a:t>
            </a:r>
            <a:r>
              <a:rPr lang="en-US" sz="2600" dirty="0" err="1"/>
              <a:t>cre</a:t>
            </a:r>
            <a:r>
              <a:rPr lang="ro-RO" sz="2600" dirty="0"/>
              <a:t>ş</a:t>
            </a:r>
            <a:r>
              <a:rPr lang="en-US" sz="2600" dirty="0" err="1"/>
              <a:t>tere</a:t>
            </a:r>
            <a:r>
              <a:rPr lang="ro-RO" sz="2600" dirty="0"/>
              <a:t> şi care sunt riscurile administrării lui</a:t>
            </a:r>
            <a:r>
              <a:rPr lang="en-US" sz="26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ro-RO" sz="2600" dirty="0"/>
              <a:t>În cât timp se refac CSH</a:t>
            </a:r>
            <a:r>
              <a:rPr lang="en-US" sz="2600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ine 6" descr="RNDVCSH_head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6" t="14717" r="54289" b="6302"/>
          <a:stretch>
            <a:fillRect/>
          </a:stretch>
        </p:blipFill>
        <p:spPr bwMode="auto">
          <a:xfrm>
            <a:off x="381000" y="304800"/>
            <a:ext cx="197308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0" name="Picture 2" descr="C:\Users\lucia.grijac\Desktop\semnul-c3aentrebc483rii-persoanc483-nedumiritc483-premium-wpmudev-org-iunie-20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24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951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o-RO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8.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cunoa</a:t>
            </a:r>
            <a:r>
              <a:rPr lang="ro-RO" dirty="0"/>
              <a:t>şte vreodată pacientul</a:t>
            </a:r>
            <a:r>
              <a:rPr lang="en-US" dirty="0"/>
              <a:t>?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9. C</a:t>
            </a:r>
            <a:r>
              <a:rPr lang="ro-RO" dirty="0"/>
              <a:t>ând primesc rezultatele analizelor</a:t>
            </a:r>
            <a:r>
              <a:rPr lang="en-US" dirty="0"/>
              <a:t>?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10. C</a:t>
            </a:r>
            <a:r>
              <a:rPr lang="ro-RO" dirty="0"/>
              <a:t>ând primesc confirmarea înscrierii în Registru</a:t>
            </a:r>
            <a:r>
              <a:rPr lang="en-US" dirty="0"/>
              <a:t>?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11.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s</a:t>
            </a:r>
            <a:r>
              <a:rPr lang="ro-RO" dirty="0"/>
              <a:t>ă</a:t>
            </a:r>
            <a:r>
              <a:rPr lang="en-US" dirty="0"/>
              <a:t> </a:t>
            </a:r>
            <a:r>
              <a:rPr lang="en-US" dirty="0" err="1"/>
              <a:t>fac</a:t>
            </a:r>
            <a:r>
              <a:rPr lang="en-US" dirty="0"/>
              <a:t> dup</a:t>
            </a:r>
            <a:r>
              <a:rPr lang="ro-RO" dirty="0"/>
              <a:t>ă</a:t>
            </a:r>
            <a:r>
              <a:rPr lang="en-US" dirty="0"/>
              <a:t> </a:t>
            </a:r>
            <a:r>
              <a:rPr lang="ro-RO" dirty="0"/>
              <a:t>î</a:t>
            </a:r>
            <a:r>
              <a:rPr lang="en-US" dirty="0" err="1"/>
              <a:t>nscriere</a:t>
            </a:r>
            <a:r>
              <a:rPr lang="en-US" dirty="0"/>
              <a:t>?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12.Pot s</a:t>
            </a:r>
            <a:r>
              <a:rPr lang="ro-RO" dirty="0"/>
              <a:t>ă mai donez sânge</a:t>
            </a:r>
            <a:r>
              <a:rPr lang="en-US" dirty="0"/>
              <a:t>?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13. Pot </a:t>
            </a:r>
            <a:r>
              <a:rPr lang="en-US" dirty="0" err="1"/>
              <a:t>sa</a:t>
            </a:r>
            <a:r>
              <a:rPr lang="en-US" dirty="0"/>
              <a:t> r</a:t>
            </a:r>
            <a:r>
              <a:rPr lang="ro-RO" dirty="0"/>
              <a:t>ămân donator dacă plec în străinătate</a:t>
            </a:r>
            <a:r>
              <a:rPr lang="en-US" dirty="0"/>
              <a:t>?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14. De c</a:t>
            </a:r>
            <a:r>
              <a:rPr lang="ro-RO" dirty="0"/>
              <a:t>âte ori pot dona CSH</a:t>
            </a:r>
            <a:r>
              <a:rPr lang="en-US" dirty="0"/>
              <a:t>?</a:t>
            </a:r>
          </a:p>
        </p:txBody>
      </p:sp>
      <p:pic>
        <p:nvPicPr>
          <p:cNvPr id="56324" name="Picture 2" descr="C:\Users\lucia.grijac\Desktop\klkio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799" y="228600"/>
            <a:ext cx="4572001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>
          <a:xfrm>
            <a:off x="457200" y="143522"/>
            <a:ext cx="8229600" cy="1219200"/>
          </a:xfrm>
        </p:spPr>
        <p:txBody>
          <a:bodyPr/>
          <a:lstStyle/>
          <a:p>
            <a:r>
              <a:rPr lang="ro-RO" dirty="0"/>
              <a:t>Parcursul donatorului pentru înscriere în RNDVCSH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799235"/>
              </p:ext>
            </p:extLst>
          </p:nvPr>
        </p:nvGraphicFramePr>
        <p:xfrm>
          <a:off x="76200" y="1371600"/>
          <a:ext cx="89916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4"/>
                </a:solidFill>
              </a:rPr>
              <a:t>FOARTE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4500" dirty="0"/>
              <a:t>Toate formularele şi secţiunile programului informatic trebuiesc completate </a:t>
            </a:r>
            <a:r>
              <a:rPr lang="ro-RO" sz="4500" b="1" dirty="0">
                <a:solidFill>
                  <a:schemeClr val="accent4"/>
                </a:solidFill>
              </a:rPr>
              <a:t>corect</a:t>
            </a:r>
            <a:r>
              <a:rPr lang="ro-RO" sz="4500" dirty="0"/>
              <a:t> şi </a:t>
            </a:r>
            <a:r>
              <a:rPr lang="ro-RO" sz="4500" b="1" dirty="0">
                <a:solidFill>
                  <a:schemeClr val="accent4"/>
                </a:solidFill>
              </a:rPr>
              <a:t>complet</a:t>
            </a:r>
            <a:r>
              <a:rPr lang="ro-RO" sz="4500" dirty="0"/>
              <a:t> cu MAJUSCULE (adresa).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sz="4500" dirty="0"/>
              <a:t>Informarea trebuie făcută în mod </a:t>
            </a:r>
            <a:r>
              <a:rPr lang="ro-RO" sz="4500" b="1" dirty="0">
                <a:solidFill>
                  <a:schemeClr val="accent4"/>
                </a:solidFill>
              </a:rPr>
              <a:t>responsabil </a:t>
            </a:r>
            <a:r>
              <a:rPr lang="ro-RO" sz="4500" dirty="0"/>
              <a:t>şi completată de o consiliere graduală la </a:t>
            </a:r>
            <a:r>
              <a:rPr lang="ro-RO" sz="4500" b="1" dirty="0">
                <a:solidFill>
                  <a:schemeClr val="accent4"/>
                </a:solidFill>
              </a:rPr>
              <a:t>nivelul de înţelegere</a:t>
            </a:r>
            <a:r>
              <a:rPr lang="ro-RO" sz="4500" dirty="0">
                <a:solidFill>
                  <a:srgbClr val="FF0000"/>
                </a:solidFill>
              </a:rPr>
              <a:t> </a:t>
            </a:r>
            <a:r>
              <a:rPr lang="ro-RO" sz="4500" dirty="0"/>
              <a:t>a</a:t>
            </a:r>
            <a:r>
              <a:rPr lang="en-US" sz="4500" dirty="0"/>
              <a:t>l</a:t>
            </a:r>
            <a:r>
              <a:rPr lang="ro-RO" sz="4500" dirty="0"/>
              <a:t> potenţialului donator</a:t>
            </a:r>
            <a:r>
              <a:rPr lang="ro-RO" dirty="0"/>
              <a:t>.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o-RO" dirty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o-RO" sz="77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sz="7700" dirty="0">
                <a:solidFill>
                  <a:srgbClr val="FF0000"/>
                </a:solidFill>
                <a:latin typeface="Arial Black" panose="020B0A04020102020204" pitchFamily="34" charset="0"/>
              </a:rPr>
              <a:t>O PERSOANĂ BINE INFORMATĂ ÎNSEAMNĂ UN DONATOR SIGUR!!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o-RO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chemeClr val="tx2"/>
                </a:solidFill>
              </a:rPr>
              <a:t>VA MULTUMESC PENTRU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sz="2400" b="1" dirty="0">
                <a:solidFill>
                  <a:schemeClr val="tx2"/>
                </a:solidFill>
              </a:rPr>
              <a:t>EFORTU</a:t>
            </a:r>
            <a:r>
              <a:rPr lang="ro-RO" sz="2400" b="1" dirty="0">
                <a:solidFill>
                  <a:schemeClr val="tx2"/>
                </a:solidFill>
              </a:rPr>
              <a:t>L</a:t>
            </a:r>
            <a:r>
              <a:rPr lang="en-US" sz="2400" b="1" dirty="0">
                <a:solidFill>
                  <a:schemeClr val="tx2"/>
                </a:solidFill>
              </a:rPr>
              <a:t> SI INTELEGEREA DE CARE DATI DOVADA ZI DE ZI!</a:t>
            </a:r>
          </a:p>
        </p:txBody>
      </p:sp>
      <p:pic>
        <p:nvPicPr>
          <p:cNvPr id="59394" name="Picture 2" descr="C:\Users\lucia.grijac\Desktop\739492cf83a5d1e06a644852e644a50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1868856"/>
            <a:ext cx="5926138" cy="498914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br>
              <a:rPr lang="ro-RO" dirty="0"/>
            </a:br>
            <a:r>
              <a:rPr lang="ro-RO" b="1" dirty="0"/>
              <a:t>Recrutarea donatorilor de CSH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o-RO" u="sng" dirty="0"/>
              <a:t>Responsabilitatea</a:t>
            </a:r>
            <a:r>
              <a:rPr lang="ro-RO" dirty="0"/>
              <a:t> </a:t>
            </a:r>
            <a:r>
              <a:rPr lang="ro-RO" dirty="0" err="1"/>
              <a:t>Centr</a:t>
            </a:r>
            <a:r>
              <a:rPr lang="en-US" dirty="0" err="1"/>
              <a:t>elor</a:t>
            </a:r>
            <a:r>
              <a:rPr lang="ro-RO" dirty="0"/>
              <a:t> Donatorilor de CSH (CD)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o-RO" dirty="0"/>
              <a:t>CD </a:t>
            </a:r>
            <a:r>
              <a:rPr lang="ro-RO" u="sng" dirty="0"/>
              <a:t>desemnate</a:t>
            </a:r>
            <a:r>
              <a:rPr lang="ro-RO" dirty="0"/>
              <a:t> prin Ordinul Ministerului Sănătăţii nr.3</a:t>
            </a:r>
            <a:r>
              <a:rPr lang="en-US" dirty="0"/>
              <a:t>77/2017</a:t>
            </a:r>
            <a:r>
              <a:rPr lang="ro-RO" dirty="0"/>
              <a:t> din 3</a:t>
            </a:r>
            <a:r>
              <a:rPr lang="en-US" dirty="0"/>
              <a:t>0</a:t>
            </a:r>
            <a:r>
              <a:rPr lang="ro-RO" dirty="0"/>
              <a:t> martie 201</a:t>
            </a:r>
            <a:r>
              <a:rPr lang="en-US" dirty="0"/>
              <a:t>7</a:t>
            </a:r>
            <a:endParaRPr lang="ro-RO" dirty="0"/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dirty="0"/>
              <a:t>CD o</a:t>
            </a:r>
            <a:r>
              <a:rPr lang="ro-RO" u="sng" dirty="0" err="1"/>
              <a:t>rganizate</a:t>
            </a:r>
            <a:r>
              <a:rPr lang="ro-RO" dirty="0"/>
              <a:t> in</a:t>
            </a:r>
            <a:r>
              <a:rPr lang="en-US" dirty="0"/>
              <a:t>: </a:t>
            </a:r>
            <a:r>
              <a:rPr lang="ro-RO" dirty="0"/>
              <a:t>1</a:t>
            </a:r>
            <a:r>
              <a:rPr lang="en-US" dirty="0"/>
              <a:t>8 CTS-</a:t>
            </a:r>
            <a:r>
              <a:rPr lang="en-US" dirty="0" err="1"/>
              <a:t>uri</a:t>
            </a:r>
            <a:r>
              <a:rPr lang="en-US" dirty="0"/>
              <a:t> </a:t>
            </a:r>
            <a:r>
              <a:rPr lang="ro-RO" dirty="0" err="1"/>
              <a:t>ş</a:t>
            </a:r>
            <a:r>
              <a:rPr lang="en-US" dirty="0" err="1"/>
              <a:t>i</a:t>
            </a:r>
            <a:r>
              <a:rPr lang="en-US" dirty="0"/>
              <a:t> 4 </a:t>
            </a:r>
            <a:r>
              <a:rPr lang="en-US" dirty="0" err="1"/>
              <a:t>spitale</a:t>
            </a:r>
            <a:endParaRPr lang="en-US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/>
              <a:t>	(+CTS Za</a:t>
            </a:r>
            <a:r>
              <a:rPr lang="ro-RO" dirty="0"/>
              <a:t>lău – din luna iunie 2018</a:t>
            </a:r>
            <a:r>
              <a:rPr lang="en-US" dirty="0"/>
              <a:t>)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u="sng" dirty="0"/>
              <a:t>Protocol</a:t>
            </a:r>
            <a:r>
              <a:rPr lang="ro-RO" u="sng" dirty="0"/>
              <a:t> de colaborare </a:t>
            </a:r>
            <a:r>
              <a:rPr lang="ro-RO" dirty="0"/>
              <a:t>cu RNDVCSH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14339" name="Imagine 6" descr="RNDVCSH_header"/>
          <p:cNvPicPr>
            <a:picLocks noChangeAspect="1" noChangeArrowheads="1"/>
          </p:cNvPicPr>
          <p:nvPr/>
        </p:nvPicPr>
        <p:blipFill>
          <a:blip r:embed="rId2"/>
          <a:srcRect l="2696" t="14717" r="54289" b="6302"/>
          <a:stretch>
            <a:fillRect/>
          </a:stretch>
        </p:blipFill>
        <p:spPr bwMode="auto">
          <a:xfrm>
            <a:off x="381000" y="304800"/>
            <a:ext cx="19732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3200400" y="274638"/>
            <a:ext cx="5486400" cy="1143000"/>
          </a:xfrm>
        </p:spPr>
        <p:txBody>
          <a:bodyPr/>
          <a:lstStyle/>
          <a:p>
            <a:r>
              <a:rPr lang="ro-RO" b="1" dirty="0"/>
              <a:t>I</a:t>
            </a:r>
            <a:r>
              <a:rPr lang="en-US" b="1" dirty="0"/>
              <a:t>. INFORMAREA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7039"/>
            <a:ext cx="8229600" cy="37338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Cum</a:t>
            </a:r>
            <a:r>
              <a:rPr lang="ro-RO" sz="2800" dirty="0"/>
              <a:t>?</a:t>
            </a:r>
            <a:endParaRPr lang="en-US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Informa</a:t>
            </a:r>
            <a:r>
              <a:rPr lang="ro-RO" sz="2800" dirty="0"/>
              <a:t>ții comunicate</a:t>
            </a:r>
            <a:r>
              <a:rPr lang="en-US" sz="2800" dirty="0"/>
              <a:t> </a:t>
            </a:r>
            <a:r>
              <a:rPr lang="en-US" sz="2800" dirty="0" err="1"/>
              <a:t>clar</a:t>
            </a:r>
            <a:r>
              <a:rPr lang="ro-RO" sz="2800" dirty="0"/>
              <a:t>,</a:t>
            </a:r>
            <a:r>
              <a:rPr lang="en-US" sz="2800" dirty="0"/>
              <a:t> u</a:t>
            </a:r>
            <a:r>
              <a:rPr lang="ro-RO" sz="2800" dirty="0" err="1"/>
              <a:t>ş</a:t>
            </a:r>
            <a:r>
              <a:rPr lang="en-US" sz="2800" dirty="0"/>
              <a:t>or de in</a:t>
            </a:r>
            <a:r>
              <a:rPr lang="ro-RO" sz="2800" dirty="0" err="1"/>
              <a:t>ţ</a:t>
            </a:r>
            <a:r>
              <a:rPr lang="en-US" sz="2800" dirty="0" err="1"/>
              <a:t>eles</a:t>
            </a:r>
            <a:endParaRPr lang="en-US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Date </a:t>
            </a:r>
            <a:r>
              <a:rPr lang="en-US" sz="2800" dirty="0" err="1"/>
              <a:t>corecte</a:t>
            </a:r>
            <a:r>
              <a:rPr lang="en-US" sz="2800" dirty="0"/>
              <a:t> </a:t>
            </a:r>
            <a:r>
              <a:rPr lang="ro-RO" sz="2800" dirty="0" err="1"/>
              <a:t>ş</a:t>
            </a:r>
            <a:r>
              <a:rPr lang="en-US" sz="2800" dirty="0" err="1"/>
              <a:t>i</a:t>
            </a:r>
            <a:r>
              <a:rPr lang="en-US" sz="2800" dirty="0"/>
              <a:t> complete </a:t>
            </a:r>
            <a:r>
              <a:rPr lang="en-US" sz="2800" dirty="0" err="1"/>
              <a:t>despre</a:t>
            </a:r>
            <a:r>
              <a:rPr lang="ro-RO" sz="2800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/>
              <a:t>importan</a:t>
            </a:r>
            <a:r>
              <a:rPr lang="ro-RO" dirty="0" err="1"/>
              <a:t>ţ</a:t>
            </a:r>
            <a:r>
              <a:rPr lang="en-US" dirty="0"/>
              <a:t>a </a:t>
            </a:r>
            <a:r>
              <a:rPr lang="ro-RO" dirty="0"/>
              <a:t>î</a:t>
            </a:r>
            <a:r>
              <a:rPr lang="en-US" dirty="0" err="1"/>
              <a:t>nscrierii</a:t>
            </a:r>
            <a:r>
              <a:rPr lang="en-US" dirty="0"/>
              <a:t>, </a:t>
            </a:r>
            <a:endParaRPr lang="ro-RO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/>
              <a:t>etapele</a:t>
            </a:r>
            <a:r>
              <a:rPr lang="en-US" dirty="0"/>
              <a:t> </a:t>
            </a:r>
            <a:r>
              <a:rPr lang="en-US" dirty="0" err="1"/>
              <a:t>obligatorii</a:t>
            </a:r>
            <a:r>
              <a:rPr lang="en-US" dirty="0"/>
              <a:t> ale </a:t>
            </a:r>
            <a:r>
              <a:rPr lang="ro-RO" dirty="0"/>
              <a:t>î</a:t>
            </a:r>
            <a:r>
              <a:rPr lang="en-US" dirty="0" err="1"/>
              <a:t>nscrierii</a:t>
            </a:r>
            <a:r>
              <a:rPr lang="en-US" dirty="0"/>
              <a:t> </a:t>
            </a:r>
            <a:r>
              <a:rPr lang="ro-RO" dirty="0" err="1"/>
              <a:t>ş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ro-RO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/>
              <a:t>modul</a:t>
            </a:r>
            <a:r>
              <a:rPr lang="en-US" dirty="0"/>
              <a:t> de </a:t>
            </a:r>
            <a:r>
              <a:rPr lang="en-US" dirty="0" err="1"/>
              <a:t>confirmare</a:t>
            </a:r>
            <a:r>
              <a:rPr lang="en-US" dirty="0"/>
              <a:t> al </a:t>
            </a:r>
            <a:r>
              <a:rPr lang="en-US" dirty="0" err="1"/>
              <a:t>acesteia</a:t>
            </a:r>
            <a:r>
              <a:rPr lang="en-US" dirty="0"/>
              <a:t> </a:t>
            </a:r>
          </a:p>
          <a:p>
            <a:r>
              <a:rPr lang="en-US" sz="2800" dirty="0"/>
              <a:t>Este </a:t>
            </a:r>
            <a:r>
              <a:rPr lang="en-US" sz="2800" dirty="0" err="1"/>
              <a:t>realizat</a:t>
            </a:r>
            <a:r>
              <a:rPr lang="ro-RO" sz="2800" dirty="0"/>
              <a:t>ă</a:t>
            </a:r>
            <a:r>
              <a:rPr lang="en-US" sz="2800" dirty="0"/>
              <a:t> verbal de o </a:t>
            </a:r>
            <a:r>
              <a:rPr lang="en-US" sz="2800" dirty="0" err="1"/>
              <a:t>persoan</a:t>
            </a:r>
            <a:r>
              <a:rPr lang="ro-RO" sz="2800" dirty="0"/>
              <a:t>ă</a:t>
            </a:r>
            <a:r>
              <a:rPr lang="en-US" sz="2800" dirty="0"/>
              <a:t> </a:t>
            </a:r>
            <a:r>
              <a:rPr lang="en-US" sz="2800" dirty="0" err="1"/>
              <a:t>instruit</a:t>
            </a:r>
            <a:r>
              <a:rPr lang="ro-RO" sz="2800" dirty="0"/>
              <a:t>ă</a:t>
            </a:r>
          </a:p>
          <a:p>
            <a:r>
              <a:rPr lang="ro-RO" sz="2800" dirty="0"/>
              <a:t>Totdeauna </a:t>
            </a:r>
            <a:r>
              <a:rPr lang="en-US" sz="2800" dirty="0" err="1"/>
              <a:t>completat</a:t>
            </a:r>
            <a:r>
              <a:rPr lang="ro-RO" sz="2800" dirty="0"/>
              <a:t>ă</a:t>
            </a:r>
            <a:r>
              <a:rPr lang="en-US" sz="2800" dirty="0"/>
              <a:t> de </a:t>
            </a:r>
            <a:r>
              <a:rPr lang="en-US" sz="2800" dirty="0" err="1"/>
              <a:t>alte</a:t>
            </a:r>
            <a:r>
              <a:rPr lang="en-US" sz="2800" dirty="0"/>
              <a:t> </a:t>
            </a:r>
            <a:r>
              <a:rPr lang="en-US" sz="2800" dirty="0" err="1"/>
              <a:t>materiale</a:t>
            </a:r>
            <a:r>
              <a:rPr lang="en-US" sz="2800" dirty="0"/>
              <a:t> informative</a:t>
            </a:r>
            <a:r>
              <a:rPr lang="ro-RO" sz="2800" dirty="0"/>
              <a:t> scrise</a:t>
            </a:r>
            <a:endParaRPr lang="en-US" sz="2800" dirty="0"/>
          </a:p>
        </p:txBody>
      </p:sp>
      <p:pic>
        <p:nvPicPr>
          <p:cNvPr id="15363" name="Imagine 6" descr="RNDVCSH_header"/>
          <p:cNvPicPr>
            <a:picLocks noChangeAspect="1" noChangeArrowheads="1"/>
          </p:cNvPicPr>
          <p:nvPr/>
        </p:nvPicPr>
        <p:blipFill>
          <a:blip r:embed="rId2"/>
          <a:srcRect l="2696" t="14717" r="54289" b="6302"/>
          <a:stretch>
            <a:fillRect/>
          </a:stretch>
        </p:blipFill>
        <p:spPr bwMode="auto">
          <a:xfrm>
            <a:off x="381000" y="304800"/>
            <a:ext cx="19732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36E298-1621-4885-8C66-ECE950722FDB}"/>
              </a:ext>
            </a:extLst>
          </p:cNvPr>
          <p:cNvSpPr txBox="1"/>
          <p:nvPr/>
        </p:nvSpPr>
        <p:spPr>
          <a:xfrm>
            <a:off x="3298794" y="1311840"/>
            <a:ext cx="5486400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/>
              <a:t>Este </a:t>
            </a:r>
            <a:r>
              <a:rPr lang="en-US" sz="2400" b="1" dirty="0" err="1"/>
              <a:t>partea</a:t>
            </a:r>
            <a:r>
              <a:rPr lang="en-US" sz="2400" b="1" dirty="0"/>
              <a:t> </a:t>
            </a:r>
            <a:r>
              <a:rPr lang="en-US" sz="2400" b="1" dirty="0" err="1"/>
              <a:t>cea</a:t>
            </a:r>
            <a:r>
              <a:rPr lang="en-US" sz="2400" b="1" dirty="0"/>
              <a:t> </a:t>
            </a:r>
            <a:r>
              <a:rPr lang="en-US" sz="2400" b="1" dirty="0" err="1"/>
              <a:t>mai</a:t>
            </a:r>
            <a:r>
              <a:rPr lang="en-US" sz="2400" b="1" dirty="0"/>
              <a:t> important</a:t>
            </a:r>
            <a:r>
              <a:rPr lang="ro-RO" sz="2400" b="1" dirty="0"/>
              <a:t>ă</a:t>
            </a:r>
            <a:r>
              <a:rPr lang="en-US" sz="2400" b="1" dirty="0"/>
              <a:t> din </a:t>
            </a:r>
            <a:r>
              <a:rPr lang="ro-RO" sz="2400" b="1" dirty="0"/>
              <a:t>î</a:t>
            </a:r>
            <a:r>
              <a:rPr lang="en-US" sz="2400" b="1" dirty="0" err="1"/>
              <a:t>ntreg</a:t>
            </a:r>
            <a:r>
              <a:rPr lang="en-US" sz="2400" b="1" dirty="0"/>
              <a:t> </a:t>
            </a:r>
            <a:r>
              <a:rPr lang="en-US" sz="2400" b="1" dirty="0" err="1"/>
              <a:t>procesul</a:t>
            </a:r>
            <a:r>
              <a:rPr lang="en-US" sz="2400" b="1" dirty="0"/>
              <a:t> de </a:t>
            </a:r>
            <a:r>
              <a:rPr lang="ro-RO" sz="2400" b="1" dirty="0"/>
              <a:t>î</a:t>
            </a:r>
            <a:r>
              <a:rPr lang="en-US" sz="2400" b="1" dirty="0" err="1"/>
              <a:t>nscriere</a:t>
            </a:r>
            <a:r>
              <a:rPr lang="en-US" sz="2400" b="1" dirty="0"/>
              <a:t> in RNDVCSH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D4633-6D30-4E50-B26B-5B74893A0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0" y="274638"/>
            <a:ext cx="5638800" cy="1143000"/>
          </a:xfrm>
        </p:spPr>
        <p:txBody>
          <a:bodyPr/>
          <a:lstStyle/>
          <a:p>
            <a:r>
              <a:rPr lang="ro-RO" b="1" dirty="0"/>
              <a:t>I</a:t>
            </a:r>
            <a:r>
              <a:rPr lang="en-US" b="1" dirty="0"/>
              <a:t>. INFORMAREA</a:t>
            </a:r>
            <a:r>
              <a:rPr lang="ro-RO" b="1" dirty="0"/>
              <a:t> (2)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D9A09-FEF9-43C6-BF07-BC95300D9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/>
          <a:lstStyle/>
          <a:p>
            <a:pPr marL="0" indent="0">
              <a:buNone/>
            </a:pPr>
            <a:r>
              <a:rPr lang="ro-RO" b="1" dirty="0"/>
              <a:t>Ce trebuie verificat?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o-RO" dirty="0"/>
              <a:t>Vârsta: 18-45 de ani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o-RO" dirty="0"/>
              <a:t>Cine nu poate fi înscris în RNDVCSH 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o-RO" sz="2000" i="1" dirty="0"/>
              <a:t>”</a:t>
            </a:r>
            <a:r>
              <a:rPr lang="en-GB" sz="2000" i="1" dirty="0" err="1"/>
              <a:t>Dumneavoastră</a:t>
            </a:r>
            <a:r>
              <a:rPr lang="en-GB" sz="2000" i="1" dirty="0"/>
              <a:t> </a:t>
            </a:r>
            <a:r>
              <a:rPr lang="en-GB" sz="2000" i="1" dirty="0" err="1"/>
              <a:t>sau</a:t>
            </a:r>
            <a:r>
              <a:rPr lang="en-GB" sz="2000" i="1" dirty="0"/>
              <a:t> </a:t>
            </a:r>
            <a:r>
              <a:rPr lang="en-GB" sz="2000" i="1" dirty="0" err="1"/>
              <a:t>partenerul</a:t>
            </a:r>
            <a:r>
              <a:rPr lang="en-GB" sz="2000" i="1" dirty="0"/>
              <a:t> </a:t>
            </a:r>
            <a:r>
              <a:rPr lang="en-GB" sz="2000" i="1" dirty="0" err="1"/>
              <a:t>dumneavoastră</a:t>
            </a:r>
            <a:r>
              <a:rPr lang="en-GB" sz="2000" i="1" dirty="0"/>
              <a:t> </a:t>
            </a:r>
            <a:r>
              <a:rPr lang="en-GB" sz="2000" i="1" dirty="0" err="1"/>
              <a:t>ați</a:t>
            </a:r>
            <a:r>
              <a:rPr lang="en-GB" sz="2000" i="1" dirty="0"/>
              <a:t> </a:t>
            </a:r>
            <a:r>
              <a:rPr lang="en-GB" sz="2000" i="1" dirty="0" err="1"/>
              <a:t>avut</a:t>
            </a:r>
            <a:r>
              <a:rPr lang="en-GB" sz="2000" i="1" dirty="0"/>
              <a:t> </a:t>
            </a:r>
            <a:r>
              <a:rPr lang="en-GB" sz="2000" i="1" dirty="0" err="1"/>
              <a:t>vreodată</a:t>
            </a:r>
            <a:r>
              <a:rPr lang="en-GB" sz="2000" i="1" dirty="0"/>
              <a:t> un </a:t>
            </a:r>
            <a:r>
              <a:rPr lang="en-GB" sz="2000" i="1" dirty="0" err="1"/>
              <a:t>rezultat</a:t>
            </a:r>
            <a:r>
              <a:rPr lang="en-GB" sz="2000" i="1" dirty="0"/>
              <a:t> </a:t>
            </a:r>
            <a:r>
              <a:rPr lang="en-GB" sz="2000" i="1" dirty="0" err="1"/>
              <a:t>pozitiv</a:t>
            </a:r>
            <a:r>
              <a:rPr lang="en-GB" sz="2000" i="1" dirty="0"/>
              <a:t> </a:t>
            </a:r>
            <a:r>
              <a:rPr lang="en-GB" sz="2000" i="1" dirty="0" err="1"/>
              <a:t>pentru</a:t>
            </a:r>
            <a:r>
              <a:rPr lang="en-GB" sz="2000" i="1" dirty="0"/>
              <a:t> </a:t>
            </a:r>
            <a:r>
              <a:rPr lang="en-GB" sz="2000" i="1" dirty="0" err="1"/>
              <a:t>virusul</a:t>
            </a:r>
            <a:r>
              <a:rPr lang="en-GB" sz="2000" i="1" dirty="0"/>
              <a:t> HIV </a:t>
            </a:r>
            <a:r>
              <a:rPr lang="en-GB" sz="2000" i="1" dirty="0" err="1"/>
              <a:t>sau</a:t>
            </a:r>
            <a:r>
              <a:rPr lang="en-GB" sz="2000" i="1" dirty="0"/>
              <a:t> HTLV </a:t>
            </a:r>
            <a:r>
              <a:rPr lang="en-GB" sz="2000" i="1" dirty="0" err="1"/>
              <a:t>sau</a:t>
            </a:r>
            <a:r>
              <a:rPr lang="en-GB" sz="2000" i="1" dirty="0"/>
              <a:t> </a:t>
            </a:r>
            <a:r>
              <a:rPr lang="ro-RO" sz="2000" i="1" dirty="0"/>
              <a:t>sunteți pozitiv </a:t>
            </a:r>
            <a:r>
              <a:rPr lang="en-GB" sz="2000" i="1" dirty="0" err="1"/>
              <a:t>virusul</a:t>
            </a:r>
            <a:r>
              <a:rPr lang="en-GB" sz="2000" i="1" dirty="0"/>
              <a:t> </a:t>
            </a:r>
            <a:r>
              <a:rPr lang="en-GB" sz="2000" i="1" dirty="0" err="1"/>
              <a:t>hepatitei</a:t>
            </a:r>
            <a:r>
              <a:rPr lang="en-GB" sz="2000" i="1" dirty="0"/>
              <a:t> B </a:t>
            </a:r>
            <a:r>
              <a:rPr lang="en-GB" sz="2000" i="1" dirty="0" err="1"/>
              <a:t>sau</a:t>
            </a:r>
            <a:r>
              <a:rPr lang="en-GB" sz="2000" i="1" dirty="0"/>
              <a:t> C</a:t>
            </a:r>
            <a:r>
              <a:rPr lang="ro-RO" sz="2000" i="1" dirty="0"/>
              <a:t>?”</a:t>
            </a:r>
            <a:endParaRPr lang="en-GB" sz="2000" i="1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o-RO" sz="2000" i="1" dirty="0"/>
              <a:t>”</a:t>
            </a:r>
            <a:r>
              <a:rPr lang="en-GB" sz="2000" i="1" dirty="0" err="1"/>
              <a:t>Ați</a:t>
            </a:r>
            <a:r>
              <a:rPr lang="en-GB" sz="2000" i="1" dirty="0"/>
              <a:t> </a:t>
            </a:r>
            <a:r>
              <a:rPr lang="en-GB" sz="2000" i="1" dirty="0" err="1"/>
              <a:t>fost</a:t>
            </a:r>
            <a:r>
              <a:rPr lang="en-GB" sz="2000" i="1" dirty="0"/>
              <a:t> </a:t>
            </a:r>
            <a:r>
              <a:rPr lang="en-GB" sz="2000" i="1" dirty="0" err="1"/>
              <a:t>vreodată</a:t>
            </a:r>
            <a:r>
              <a:rPr lang="en-GB" sz="2000" i="1" dirty="0"/>
              <a:t> </a:t>
            </a:r>
            <a:r>
              <a:rPr lang="en-GB" sz="2000" i="1" dirty="0" err="1"/>
              <a:t>injectat</a:t>
            </a:r>
            <a:r>
              <a:rPr lang="en-GB" sz="2000" i="1" dirty="0"/>
              <a:t> cu </a:t>
            </a:r>
            <a:r>
              <a:rPr lang="en-GB" sz="2000" i="1" dirty="0" err="1"/>
              <a:t>medicamente</a:t>
            </a:r>
            <a:r>
              <a:rPr lang="en-GB" sz="2000" i="1" dirty="0"/>
              <a:t> care nu se </a:t>
            </a:r>
            <a:r>
              <a:rPr lang="en-GB" sz="2000" i="1" dirty="0" err="1"/>
              <a:t>eliberează</a:t>
            </a:r>
            <a:r>
              <a:rPr lang="en-GB" sz="2000" i="1" dirty="0"/>
              <a:t> pe </a:t>
            </a:r>
            <a:r>
              <a:rPr lang="en-GB" sz="2000" i="1" dirty="0" err="1"/>
              <a:t>bază</a:t>
            </a:r>
            <a:r>
              <a:rPr lang="en-GB" sz="2000" i="1" dirty="0"/>
              <a:t> de </a:t>
            </a:r>
            <a:r>
              <a:rPr lang="en-GB" sz="2000" i="1" dirty="0" err="1"/>
              <a:t>prescripție</a:t>
            </a:r>
            <a:r>
              <a:rPr lang="en-GB" sz="2000" i="1" dirty="0"/>
              <a:t> </a:t>
            </a:r>
            <a:r>
              <a:rPr lang="en-GB" sz="2000" i="1" dirty="0" err="1"/>
              <a:t>medicală</a:t>
            </a:r>
            <a:r>
              <a:rPr lang="en-GB" sz="2000" i="1" dirty="0"/>
              <a:t>, </a:t>
            </a:r>
            <a:r>
              <a:rPr lang="en-GB" sz="2000" i="1" dirty="0" err="1"/>
              <a:t>inclusiv</a:t>
            </a:r>
            <a:r>
              <a:rPr lang="en-GB" sz="2000" i="1" dirty="0"/>
              <a:t> </a:t>
            </a:r>
            <a:r>
              <a:rPr lang="en-GB" sz="2000" i="1" dirty="0" err="1"/>
              <a:t>medicamente</a:t>
            </a:r>
            <a:r>
              <a:rPr lang="en-GB" sz="2000" i="1" dirty="0"/>
              <a:t> </a:t>
            </a:r>
            <a:r>
              <a:rPr lang="en-GB" sz="2000" i="1" dirty="0" err="1"/>
              <a:t>pentru</a:t>
            </a:r>
            <a:r>
              <a:rPr lang="en-GB" sz="2000" i="1" dirty="0"/>
              <a:t> </a:t>
            </a:r>
            <a:r>
              <a:rPr lang="ro-RO" sz="2000" i="1" dirty="0"/>
              <a:t>body building </a:t>
            </a:r>
            <a:r>
              <a:rPr lang="en-GB" sz="2000" i="1" dirty="0"/>
              <a:t>(</a:t>
            </a:r>
            <a:r>
              <a:rPr lang="en-GB" sz="2000" i="1" dirty="0" err="1"/>
              <a:t>chiar</a:t>
            </a:r>
            <a:r>
              <a:rPr lang="en-GB" sz="2000" i="1" dirty="0"/>
              <a:t> </a:t>
            </a:r>
            <a:r>
              <a:rPr lang="en-GB" sz="2000" i="1" dirty="0" err="1"/>
              <a:t>și</a:t>
            </a:r>
            <a:r>
              <a:rPr lang="en-GB" sz="2000" i="1" dirty="0"/>
              <a:t> </a:t>
            </a:r>
            <a:r>
              <a:rPr lang="en-GB" sz="2000" i="1" dirty="0" err="1"/>
              <a:t>utilizare</a:t>
            </a:r>
            <a:r>
              <a:rPr lang="en-GB" sz="2000" i="1" dirty="0"/>
              <a:t> </a:t>
            </a:r>
            <a:r>
              <a:rPr lang="en-GB" sz="2000" i="1" dirty="0" err="1"/>
              <a:t>unică</a:t>
            </a:r>
            <a:r>
              <a:rPr lang="en-GB" sz="2000" i="1" dirty="0"/>
              <a:t>)</a:t>
            </a:r>
            <a:r>
              <a:rPr lang="ro-RO" sz="2000" i="1" dirty="0"/>
              <a:t>?”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o-RO" sz="2000" i="1" dirty="0"/>
              <a:t>”Sunteți înscris deja în RNDVCSH sau în orice alt Registru din lume?”</a:t>
            </a:r>
            <a:endParaRPr lang="en-GB" sz="2000" i="1" dirty="0"/>
          </a:p>
          <a:p>
            <a:pPr lvl="1">
              <a:buFont typeface="Wingdings" panose="05000000000000000000" pitchFamily="2" charset="2"/>
              <a:buChar char="ü"/>
            </a:pPr>
            <a:endParaRPr lang="en-GB" b="1" dirty="0"/>
          </a:p>
        </p:txBody>
      </p:sp>
      <p:pic>
        <p:nvPicPr>
          <p:cNvPr id="4" name="Imagine 6" descr="RNDVCSH_header">
            <a:extLst>
              <a:ext uri="{FF2B5EF4-FFF2-40B4-BE49-F238E27FC236}">
                <a16:creationId xmlns:a16="http://schemas.microsoft.com/office/drawing/2014/main" id="{FDCA674A-BF1D-4F2A-91BF-5C348FB7A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2696" t="14717" r="54289" b="6302"/>
          <a:stretch>
            <a:fillRect/>
          </a:stretch>
        </p:blipFill>
        <p:spPr bwMode="auto">
          <a:xfrm>
            <a:off x="381000" y="304800"/>
            <a:ext cx="19732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192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74638"/>
            <a:ext cx="57150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dirty="0"/>
            </a:br>
            <a:r>
              <a:rPr lang="ro-RO" b="1" dirty="0"/>
              <a:t>I</a:t>
            </a:r>
            <a:r>
              <a:rPr lang="en-US" b="1" dirty="0"/>
              <a:t>. INFORMAREA</a:t>
            </a:r>
            <a:r>
              <a:rPr lang="ro-RO" b="1" dirty="0"/>
              <a:t> (3)</a:t>
            </a:r>
            <a:br>
              <a:rPr lang="ro-RO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649" y="1600200"/>
            <a:ext cx="8534400" cy="3378690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o-RO" b="1" dirty="0"/>
              <a:t>Surse de informare pentru donator: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u="sng" dirty="0" err="1"/>
              <a:t>Materiale</a:t>
            </a:r>
            <a:r>
              <a:rPr lang="en-US" u="sng" dirty="0"/>
              <a:t> informative </a:t>
            </a:r>
            <a:r>
              <a:rPr lang="ro-RO" u="sng" dirty="0"/>
              <a:t>standardizate </a:t>
            </a:r>
            <a:r>
              <a:rPr lang="en-US" dirty="0" err="1"/>
              <a:t>tiparite</a:t>
            </a:r>
            <a:r>
              <a:rPr lang="ro-RO" dirty="0"/>
              <a:t> disponibile: </a:t>
            </a:r>
            <a:r>
              <a:rPr lang="en-US" dirty="0"/>
              <a:t> </a:t>
            </a:r>
            <a:r>
              <a:rPr lang="en-US" dirty="0" err="1"/>
              <a:t>pliante</a:t>
            </a:r>
            <a:r>
              <a:rPr lang="en-US" dirty="0"/>
              <a:t>, </a:t>
            </a:r>
            <a:r>
              <a:rPr lang="en-US" dirty="0" err="1"/>
              <a:t>flyere</a:t>
            </a:r>
            <a:r>
              <a:rPr lang="en-US" dirty="0"/>
              <a:t>, </a:t>
            </a:r>
            <a:r>
              <a:rPr lang="ro-RO" dirty="0"/>
              <a:t>broșura donatorului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o-RO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u="sng" dirty="0"/>
              <a:t>Materiale pentru promovare</a:t>
            </a:r>
            <a:r>
              <a:rPr lang="ro-RO" dirty="0"/>
              <a:t>: </a:t>
            </a:r>
            <a:r>
              <a:rPr lang="en-US" dirty="0" err="1"/>
              <a:t>bannere</a:t>
            </a:r>
            <a:r>
              <a:rPr lang="en-US" dirty="0"/>
              <a:t>, roll-up</a:t>
            </a:r>
            <a:r>
              <a:rPr lang="ro-RO" dirty="0"/>
              <a:t>, afișe, spoturi publicitare (audio și video)</a:t>
            </a:r>
            <a:endParaRPr lang="en-US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16387" name="Imagine 6" descr="RNDVCSH_header"/>
          <p:cNvPicPr>
            <a:picLocks noChangeAspect="1" noChangeArrowheads="1"/>
          </p:cNvPicPr>
          <p:nvPr/>
        </p:nvPicPr>
        <p:blipFill>
          <a:blip r:embed="rId2"/>
          <a:srcRect l="2696" t="14717" r="54289" b="6302"/>
          <a:stretch>
            <a:fillRect/>
          </a:stretch>
        </p:blipFill>
        <p:spPr bwMode="auto">
          <a:xfrm>
            <a:off x="381000" y="304800"/>
            <a:ext cx="19732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25A182-41B5-483D-809A-49DAF46760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20129"/>
            <a:ext cx="9035285" cy="17990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475366"/>
            <a:ext cx="6172200" cy="173067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o-RO" b="1" dirty="0"/>
              <a:t>I</a:t>
            </a:r>
            <a:r>
              <a:rPr lang="en-US" b="1" dirty="0"/>
              <a:t>. INFORMAREA</a:t>
            </a:r>
            <a:r>
              <a:rPr lang="ro-RO" b="1" dirty="0"/>
              <a:t> (4)</a:t>
            </a:r>
            <a:br>
              <a:rPr lang="ro-RO" b="1" dirty="0"/>
            </a:br>
            <a:r>
              <a:rPr lang="ro-RO" sz="3600" b="1" dirty="0"/>
              <a:t>Etapele înscrierii</a:t>
            </a:r>
            <a:endParaRPr lang="en-US" sz="3600" b="1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96C84C1-BC1E-4D04-AC33-6A937EB5DC86}"/>
              </a:ext>
            </a:extLst>
          </p:cNvPr>
          <p:cNvGrpSpPr/>
          <p:nvPr/>
        </p:nvGrpSpPr>
        <p:grpSpPr>
          <a:xfrm>
            <a:off x="914399" y="1752600"/>
            <a:ext cx="7924799" cy="5105400"/>
            <a:chOff x="1237800" y="4558950"/>
            <a:chExt cx="6623781" cy="1721415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C70DB16-BB2C-437D-AD3C-4B4AE9ADF850}"/>
                </a:ext>
              </a:extLst>
            </p:cNvPr>
            <p:cNvSpPr/>
            <p:nvPr/>
          </p:nvSpPr>
          <p:spPr>
            <a:xfrm>
              <a:off x="6281123" y="4558950"/>
              <a:ext cx="1580458" cy="158053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F9DCC8F-D80E-4502-AD56-BC0DE6419F81}"/>
                </a:ext>
              </a:extLst>
            </p:cNvPr>
            <p:cNvSpPr/>
            <p:nvPr/>
          </p:nvSpPr>
          <p:spPr>
            <a:xfrm>
              <a:off x="6333986" y="4611644"/>
              <a:ext cx="1475411" cy="1475151"/>
            </a:xfrm>
            <a:custGeom>
              <a:avLst/>
              <a:gdLst>
                <a:gd name="connsiteX0" fmla="*/ 0 w 1475411"/>
                <a:gd name="connsiteY0" fmla="*/ 737576 h 1475151"/>
                <a:gd name="connsiteX1" fmla="*/ 737706 w 1475411"/>
                <a:gd name="connsiteY1" fmla="*/ 0 h 1475151"/>
                <a:gd name="connsiteX2" fmla="*/ 1475412 w 1475411"/>
                <a:gd name="connsiteY2" fmla="*/ 737576 h 1475151"/>
                <a:gd name="connsiteX3" fmla="*/ 737706 w 1475411"/>
                <a:gd name="connsiteY3" fmla="*/ 1475152 h 1475151"/>
                <a:gd name="connsiteX4" fmla="*/ 0 w 1475411"/>
                <a:gd name="connsiteY4" fmla="*/ 737576 h 1475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411" h="1475151">
                  <a:moveTo>
                    <a:pt x="0" y="737576"/>
                  </a:moveTo>
                  <a:cubicBezTo>
                    <a:pt x="0" y="330224"/>
                    <a:pt x="330282" y="0"/>
                    <a:pt x="737706" y="0"/>
                  </a:cubicBezTo>
                  <a:cubicBezTo>
                    <a:pt x="1145130" y="0"/>
                    <a:pt x="1475412" y="330224"/>
                    <a:pt x="1475412" y="737576"/>
                  </a:cubicBezTo>
                  <a:cubicBezTo>
                    <a:pt x="1475412" y="1144928"/>
                    <a:pt x="1145130" y="1475152"/>
                    <a:pt x="737706" y="1475152"/>
                  </a:cubicBezTo>
                  <a:cubicBezTo>
                    <a:pt x="330282" y="1475152"/>
                    <a:pt x="0" y="1144928"/>
                    <a:pt x="0" y="737576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2203" tIns="222205" rIns="222203" bIns="222206" numCol="1" spcCol="1270" anchor="ctr" anchorCtr="0">
              <a:noAutofit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 err="1"/>
                <a:t>Recoltarea</a:t>
              </a:r>
              <a:r>
                <a:rPr lang="en-US" b="1" kern="1200" dirty="0"/>
                <a:t> </a:t>
              </a:r>
              <a:r>
                <a:rPr lang="en-US" b="1" kern="1200" dirty="0" err="1"/>
                <a:t>probelor</a:t>
              </a:r>
              <a:r>
                <a:rPr lang="en-US" b="1" kern="1200" dirty="0"/>
                <a:t> de s</a:t>
              </a:r>
              <a:r>
                <a:rPr lang="ro-RO" b="1" dirty="0"/>
                <a:t>â</a:t>
              </a:r>
              <a:r>
                <a:rPr lang="en-US" b="1" kern="1200" dirty="0" err="1"/>
                <a:t>nge</a:t>
              </a:r>
              <a:r>
                <a:rPr lang="en-US" b="1" kern="1200" dirty="0"/>
                <a:t> </a:t>
              </a:r>
              <a:r>
                <a:rPr lang="en-US" kern="1200" dirty="0"/>
                <a:t>(</a:t>
              </a:r>
              <a:r>
                <a:rPr lang="en-US" kern="1200" dirty="0" err="1"/>
                <a:t>informare</a:t>
              </a:r>
              <a:r>
                <a:rPr lang="en-US" kern="1200" dirty="0"/>
                <a:t> cu </a:t>
              </a:r>
              <a:r>
                <a:rPr lang="en-US" kern="1200" dirty="0" err="1"/>
                <a:t>privire</a:t>
              </a:r>
              <a:r>
                <a:rPr lang="en-US" kern="1200" dirty="0"/>
                <a:t> la </a:t>
              </a:r>
              <a:r>
                <a:rPr lang="en-US" kern="1200" dirty="0" err="1"/>
                <a:t>testele</a:t>
              </a:r>
              <a:r>
                <a:rPr lang="en-US" kern="1200" dirty="0"/>
                <a:t> care </a:t>
              </a:r>
              <a:r>
                <a:rPr lang="en-US" kern="1200" dirty="0" err="1"/>
                <a:t>vor</a:t>
              </a:r>
              <a:r>
                <a:rPr lang="en-US" kern="1200" dirty="0"/>
                <a:t> fi </a:t>
              </a:r>
              <a:r>
                <a:rPr lang="en-US" kern="1200" dirty="0" err="1"/>
                <a:t>efec</a:t>
              </a:r>
              <a:r>
                <a:rPr lang="ro-RO" kern="1200" dirty="0"/>
                <a:t>t</a:t>
              </a:r>
              <a:r>
                <a:rPr lang="en-US" kern="1200" dirty="0" err="1"/>
                <a:t>uate</a:t>
              </a:r>
              <a:r>
                <a:rPr lang="en-US" kern="1200" dirty="0"/>
                <a:t> din </a:t>
              </a:r>
              <a:r>
                <a:rPr lang="en-US" kern="1200" dirty="0" err="1"/>
                <a:t>probele</a:t>
              </a:r>
              <a:r>
                <a:rPr lang="en-US" kern="1200" dirty="0"/>
                <a:t> </a:t>
              </a:r>
              <a:r>
                <a:rPr lang="en-US" kern="1200" dirty="0" err="1"/>
                <a:t>recoltate</a:t>
              </a:r>
              <a:r>
                <a:rPr lang="en-US" kern="1200" dirty="0"/>
                <a:t>)</a:t>
              </a:r>
            </a:p>
          </p:txBody>
        </p:sp>
        <p:sp>
          <p:nvSpPr>
            <p:cNvPr id="15" name="Teardrop 14">
              <a:extLst>
                <a:ext uri="{FF2B5EF4-FFF2-40B4-BE49-F238E27FC236}">
                  <a16:creationId xmlns:a16="http://schemas.microsoft.com/office/drawing/2014/main" id="{E3E84F3E-FF8E-4A44-8FB8-87E95AD18411}"/>
                </a:ext>
              </a:extLst>
            </p:cNvPr>
            <p:cNvSpPr/>
            <p:nvPr/>
          </p:nvSpPr>
          <p:spPr>
            <a:xfrm rot="2700000">
              <a:off x="4377985" y="4718424"/>
              <a:ext cx="1580484" cy="1335825"/>
            </a:xfrm>
            <a:prstGeom prst="teardrop">
              <a:avLst>
                <a:gd name="adj" fmla="val 1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DA7B710-8DEB-42B5-B209-FF777AF81708}"/>
                </a:ext>
              </a:extLst>
            </p:cNvPr>
            <p:cNvSpPr/>
            <p:nvPr/>
          </p:nvSpPr>
          <p:spPr>
            <a:xfrm>
              <a:off x="4700664" y="4611644"/>
              <a:ext cx="1546232" cy="1475151"/>
            </a:xfrm>
            <a:custGeom>
              <a:avLst/>
              <a:gdLst>
                <a:gd name="connsiteX0" fmla="*/ 0 w 1475411"/>
                <a:gd name="connsiteY0" fmla="*/ 737576 h 1475151"/>
                <a:gd name="connsiteX1" fmla="*/ 737706 w 1475411"/>
                <a:gd name="connsiteY1" fmla="*/ 0 h 1475151"/>
                <a:gd name="connsiteX2" fmla="*/ 1475412 w 1475411"/>
                <a:gd name="connsiteY2" fmla="*/ 737576 h 1475151"/>
                <a:gd name="connsiteX3" fmla="*/ 737706 w 1475411"/>
                <a:gd name="connsiteY3" fmla="*/ 1475152 h 1475151"/>
                <a:gd name="connsiteX4" fmla="*/ 0 w 1475411"/>
                <a:gd name="connsiteY4" fmla="*/ 737576 h 1475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411" h="1475151">
                  <a:moveTo>
                    <a:pt x="0" y="737576"/>
                  </a:moveTo>
                  <a:cubicBezTo>
                    <a:pt x="0" y="330224"/>
                    <a:pt x="330282" y="0"/>
                    <a:pt x="737706" y="0"/>
                  </a:cubicBezTo>
                  <a:cubicBezTo>
                    <a:pt x="1145130" y="0"/>
                    <a:pt x="1475412" y="330224"/>
                    <a:pt x="1475412" y="737576"/>
                  </a:cubicBezTo>
                  <a:cubicBezTo>
                    <a:pt x="1475412" y="1144928"/>
                    <a:pt x="1145130" y="1475152"/>
                    <a:pt x="737706" y="1475152"/>
                  </a:cubicBezTo>
                  <a:cubicBezTo>
                    <a:pt x="330282" y="1475152"/>
                    <a:pt x="0" y="1144928"/>
                    <a:pt x="0" y="737576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2203" tIns="222205" rIns="222203" bIns="222206" numCol="1" spcCol="1270" anchor="ctr" anchorCtr="0">
              <a:noAutofit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kern="1200" dirty="0" err="1"/>
                <a:t>Evaluarea</a:t>
              </a:r>
              <a:r>
                <a:rPr lang="en-US" kern="1200" dirty="0"/>
                <a:t> r</a:t>
              </a:r>
              <a:r>
                <a:rPr lang="ro-RO" kern="1200" dirty="0"/>
                <a:t>ă</a:t>
              </a:r>
              <a:r>
                <a:rPr lang="en-US" kern="1200" dirty="0" err="1"/>
                <a:t>spunsurilor</a:t>
              </a:r>
              <a:r>
                <a:rPr lang="en-US" kern="1200" dirty="0"/>
                <a:t> </a:t>
              </a:r>
              <a:r>
                <a:rPr lang="en-US" kern="1200" dirty="0" err="1"/>
                <a:t>si</a:t>
              </a:r>
              <a:r>
                <a:rPr lang="en-US" kern="1200" dirty="0"/>
                <a:t> </a:t>
              </a:r>
              <a:r>
                <a:rPr lang="en-US" b="1" kern="1200" dirty="0" err="1"/>
                <a:t>stabilirea</a:t>
              </a:r>
              <a:r>
                <a:rPr lang="en-US" kern="1200" dirty="0"/>
                <a:t> </a:t>
              </a:r>
              <a:r>
                <a:rPr lang="en-US" b="1" kern="1200" dirty="0" err="1"/>
                <a:t>eligibilitatii</a:t>
              </a:r>
              <a:r>
                <a:rPr lang="en-US" kern="1200" dirty="0"/>
                <a:t> conform </a:t>
              </a:r>
              <a:r>
                <a:rPr lang="en-US" kern="1200" dirty="0" err="1"/>
                <a:t>criteriilor</a:t>
              </a:r>
              <a:r>
                <a:rPr lang="en-US" kern="1200" dirty="0"/>
                <a:t> AMDM</a:t>
              </a:r>
            </a:p>
          </p:txBody>
        </p:sp>
        <p:sp>
          <p:nvSpPr>
            <p:cNvPr id="17" name="Teardrop 16">
              <a:extLst>
                <a:ext uri="{FF2B5EF4-FFF2-40B4-BE49-F238E27FC236}">
                  <a16:creationId xmlns:a16="http://schemas.microsoft.com/office/drawing/2014/main" id="{1AC23219-20F3-4866-A692-107C5762B904}"/>
                </a:ext>
              </a:extLst>
            </p:cNvPr>
            <p:cNvSpPr/>
            <p:nvPr/>
          </p:nvSpPr>
          <p:spPr>
            <a:xfrm rot="2700000">
              <a:off x="2715612" y="4674472"/>
              <a:ext cx="1580484" cy="1423730"/>
            </a:xfrm>
            <a:prstGeom prst="teardrop">
              <a:avLst>
                <a:gd name="adj" fmla="val 1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BB2D97A-C393-4F5C-94F6-75D6E44E6F20}"/>
                </a:ext>
              </a:extLst>
            </p:cNvPr>
            <p:cNvSpPr/>
            <p:nvPr/>
          </p:nvSpPr>
          <p:spPr>
            <a:xfrm>
              <a:off x="2962296" y="4611644"/>
              <a:ext cx="1686184" cy="1475151"/>
            </a:xfrm>
            <a:custGeom>
              <a:avLst/>
              <a:gdLst>
                <a:gd name="connsiteX0" fmla="*/ 0 w 1475411"/>
                <a:gd name="connsiteY0" fmla="*/ 737576 h 1475151"/>
                <a:gd name="connsiteX1" fmla="*/ 737706 w 1475411"/>
                <a:gd name="connsiteY1" fmla="*/ 0 h 1475151"/>
                <a:gd name="connsiteX2" fmla="*/ 1475412 w 1475411"/>
                <a:gd name="connsiteY2" fmla="*/ 737576 h 1475151"/>
                <a:gd name="connsiteX3" fmla="*/ 737706 w 1475411"/>
                <a:gd name="connsiteY3" fmla="*/ 1475152 h 1475151"/>
                <a:gd name="connsiteX4" fmla="*/ 0 w 1475411"/>
                <a:gd name="connsiteY4" fmla="*/ 737576 h 1475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411" h="1475151">
                  <a:moveTo>
                    <a:pt x="0" y="737576"/>
                  </a:moveTo>
                  <a:cubicBezTo>
                    <a:pt x="0" y="330224"/>
                    <a:pt x="330282" y="0"/>
                    <a:pt x="737706" y="0"/>
                  </a:cubicBezTo>
                  <a:cubicBezTo>
                    <a:pt x="1145130" y="0"/>
                    <a:pt x="1475412" y="330224"/>
                    <a:pt x="1475412" y="737576"/>
                  </a:cubicBezTo>
                  <a:cubicBezTo>
                    <a:pt x="1475412" y="1144928"/>
                    <a:pt x="1145130" y="1475152"/>
                    <a:pt x="737706" y="1475152"/>
                  </a:cubicBezTo>
                  <a:cubicBezTo>
                    <a:pt x="330282" y="1475152"/>
                    <a:pt x="0" y="1144928"/>
                    <a:pt x="0" y="737576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2203" tIns="222205" rIns="222203" bIns="222206" numCol="1" spcCol="1270" anchor="ctr" anchorCtr="0">
              <a:noAutofit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b="1" kern="1200" dirty="0" err="1"/>
                <a:t>Completarea</a:t>
              </a:r>
              <a:r>
                <a:rPr lang="en-US" b="1" kern="1200" dirty="0"/>
                <a:t> </a:t>
              </a:r>
              <a:r>
                <a:rPr lang="en-US" b="1" kern="1200" dirty="0" err="1"/>
                <a:t>documentelor</a:t>
              </a:r>
              <a:r>
                <a:rPr lang="en-US" kern="1200" dirty="0"/>
                <a:t>: </a:t>
              </a:r>
              <a:r>
                <a:rPr lang="en-US" kern="1200" dirty="0" err="1"/>
                <a:t>consim</a:t>
              </a:r>
              <a:r>
                <a:rPr lang="ro-RO" kern="1200" dirty="0" err="1"/>
                <a:t>ţă</a:t>
              </a:r>
              <a:r>
                <a:rPr lang="en-US" kern="1200" dirty="0" err="1"/>
                <a:t>mant</a:t>
              </a:r>
              <a:r>
                <a:rPr lang="en-US" kern="1200" dirty="0"/>
                <a:t> la </a:t>
              </a:r>
              <a:r>
                <a:rPr lang="ro-RO" kern="1200" dirty="0"/>
                <a:t>î</a:t>
              </a:r>
              <a:r>
                <a:rPr lang="en-US" kern="1200" dirty="0" err="1"/>
                <a:t>nscriere</a:t>
              </a:r>
              <a:r>
                <a:rPr lang="en-US" kern="1200" dirty="0"/>
                <a:t>, </a:t>
              </a:r>
              <a:r>
                <a:rPr lang="en-US" kern="1200" dirty="0" err="1"/>
                <a:t>chestionar</a:t>
              </a:r>
              <a:r>
                <a:rPr lang="en-US" kern="1200" dirty="0"/>
                <a:t> medical, </a:t>
              </a:r>
              <a:r>
                <a:rPr lang="en-US" kern="1200" dirty="0" err="1"/>
                <a:t>informarea</a:t>
              </a:r>
              <a:endParaRPr lang="en-US" kern="1200" dirty="0"/>
            </a:p>
          </p:txBody>
        </p:sp>
        <p:sp>
          <p:nvSpPr>
            <p:cNvPr id="19" name="Teardrop 18">
              <a:extLst>
                <a:ext uri="{FF2B5EF4-FFF2-40B4-BE49-F238E27FC236}">
                  <a16:creationId xmlns:a16="http://schemas.microsoft.com/office/drawing/2014/main" id="{7B9D9098-543F-4494-AA13-93ADD67A38B0}"/>
                </a:ext>
              </a:extLst>
            </p:cNvPr>
            <p:cNvSpPr/>
            <p:nvPr/>
          </p:nvSpPr>
          <p:spPr>
            <a:xfrm rot="2700000">
              <a:off x="1144070" y="4793611"/>
              <a:ext cx="1580484" cy="1393023"/>
            </a:xfrm>
            <a:prstGeom prst="teardrop">
              <a:avLst>
                <a:gd name="adj" fmla="val 10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41F5EA8-193C-4850-B164-7D2DD9444ADC}"/>
                </a:ext>
              </a:extLst>
            </p:cNvPr>
            <p:cNvSpPr/>
            <p:nvPr/>
          </p:nvSpPr>
          <p:spPr>
            <a:xfrm>
              <a:off x="1257710" y="4611644"/>
              <a:ext cx="1651723" cy="1475151"/>
            </a:xfrm>
            <a:custGeom>
              <a:avLst/>
              <a:gdLst>
                <a:gd name="connsiteX0" fmla="*/ 0 w 1475411"/>
                <a:gd name="connsiteY0" fmla="*/ 737576 h 1475151"/>
                <a:gd name="connsiteX1" fmla="*/ 737706 w 1475411"/>
                <a:gd name="connsiteY1" fmla="*/ 0 h 1475151"/>
                <a:gd name="connsiteX2" fmla="*/ 1475412 w 1475411"/>
                <a:gd name="connsiteY2" fmla="*/ 737576 h 1475151"/>
                <a:gd name="connsiteX3" fmla="*/ 737706 w 1475411"/>
                <a:gd name="connsiteY3" fmla="*/ 1475152 h 1475151"/>
                <a:gd name="connsiteX4" fmla="*/ 0 w 1475411"/>
                <a:gd name="connsiteY4" fmla="*/ 737576 h 1475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5411" h="1475151">
                  <a:moveTo>
                    <a:pt x="0" y="737576"/>
                  </a:moveTo>
                  <a:cubicBezTo>
                    <a:pt x="0" y="330224"/>
                    <a:pt x="330282" y="0"/>
                    <a:pt x="737706" y="0"/>
                  </a:cubicBezTo>
                  <a:cubicBezTo>
                    <a:pt x="1145130" y="0"/>
                    <a:pt x="1475412" y="330224"/>
                    <a:pt x="1475412" y="737576"/>
                  </a:cubicBezTo>
                  <a:cubicBezTo>
                    <a:pt x="1475412" y="1144928"/>
                    <a:pt x="1145130" y="1475152"/>
                    <a:pt x="737706" y="1475152"/>
                  </a:cubicBezTo>
                  <a:cubicBezTo>
                    <a:pt x="330282" y="1475152"/>
                    <a:pt x="0" y="1144928"/>
                    <a:pt x="0" y="737576"/>
                  </a:cubicBez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2203" tIns="222205" rIns="222203" bIns="222206" numCol="1" spcCol="1270" anchor="ctr" anchorCtr="0">
              <a:noAutofit/>
            </a:bodyPr>
            <a:lstStyle/>
            <a:p>
              <a:pPr marL="0" lvl="0" indent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kern="1200" dirty="0" err="1"/>
                <a:t>Potentialul</a:t>
              </a:r>
              <a:r>
                <a:rPr lang="en-US" kern="1200" dirty="0"/>
                <a:t> donator</a:t>
              </a:r>
              <a:r>
                <a:rPr lang="ro-RO" kern="1200" dirty="0"/>
                <a:t>,</a:t>
              </a:r>
              <a:r>
                <a:rPr lang="en-US" kern="1200" dirty="0"/>
                <a:t> care </a:t>
              </a:r>
              <a:r>
                <a:rPr lang="en-US" kern="1200" dirty="0" err="1"/>
                <a:t>i</a:t>
              </a:r>
              <a:r>
                <a:rPr lang="ro-RO" kern="1200" dirty="0"/>
                <a:t>ş</a:t>
              </a:r>
              <a:r>
                <a:rPr lang="en-US" kern="1200" dirty="0" err="1"/>
                <a:t>i</a:t>
              </a:r>
              <a:r>
                <a:rPr lang="en-US" kern="1200" dirty="0"/>
                <a:t> </a:t>
              </a:r>
              <a:r>
                <a:rPr lang="en-US" kern="1200" dirty="0" err="1"/>
                <a:t>exprim</a:t>
              </a:r>
              <a:r>
                <a:rPr lang="ro-RO" kern="1200" dirty="0"/>
                <a:t>ă</a:t>
              </a:r>
              <a:r>
                <a:rPr lang="en-US" kern="1200" dirty="0"/>
                <a:t> </a:t>
              </a:r>
              <a:r>
                <a:rPr lang="en-US" kern="1200" dirty="0" err="1"/>
                <a:t>dorin</a:t>
              </a:r>
              <a:r>
                <a:rPr lang="ro-RO" kern="1200" dirty="0"/>
                <a:t>ţ</a:t>
              </a:r>
              <a:r>
                <a:rPr lang="en-US" kern="1200" dirty="0"/>
                <a:t>a de a se </a:t>
              </a:r>
              <a:r>
                <a:rPr lang="ro-RO" kern="1200" dirty="0"/>
                <a:t>î</a:t>
              </a:r>
              <a:r>
                <a:rPr lang="en-US" kern="1200" dirty="0" err="1"/>
                <a:t>nscrie</a:t>
              </a:r>
              <a:r>
                <a:rPr lang="ro-RO" kern="1200" dirty="0"/>
                <a:t>,</a:t>
              </a:r>
              <a:r>
                <a:rPr lang="en-US" kern="1200" dirty="0"/>
                <a:t> </a:t>
              </a:r>
              <a:r>
                <a:rPr lang="en-US" kern="1200" dirty="0" err="1"/>
                <a:t>este</a:t>
              </a:r>
              <a:r>
                <a:rPr lang="en-US" kern="1200" dirty="0"/>
                <a:t> </a:t>
              </a:r>
              <a:r>
                <a:rPr lang="en-US" b="1" kern="1200" dirty="0" err="1"/>
                <a:t>informat</a:t>
              </a:r>
              <a:r>
                <a:rPr lang="en-US" kern="1200" dirty="0"/>
                <a:t> cu </a:t>
              </a:r>
              <a:r>
                <a:rPr lang="en-US" kern="1200" dirty="0" err="1"/>
                <a:t>privire</a:t>
              </a:r>
              <a:r>
                <a:rPr lang="en-US" kern="1200" dirty="0"/>
                <a:t> la pa</a:t>
              </a:r>
              <a:r>
                <a:rPr lang="ro-RO" kern="1200" dirty="0"/>
                <a:t>ş</a:t>
              </a:r>
              <a:r>
                <a:rPr lang="en-US" kern="1200" dirty="0"/>
                <a:t>ii </a:t>
              </a:r>
              <a:r>
                <a:rPr lang="en-US" kern="1200" dirty="0" err="1"/>
                <a:t>pe</a:t>
              </a:r>
              <a:r>
                <a:rPr lang="en-US" kern="1200" dirty="0"/>
                <a:t> care </a:t>
              </a:r>
              <a:r>
                <a:rPr lang="en-US" kern="1200" dirty="0" err="1"/>
                <a:t>trebuie</a:t>
              </a:r>
              <a:r>
                <a:rPr lang="en-US" kern="1200" dirty="0"/>
                <a:t> s</a:t>
              </a:r>
              <a:r>
                <a:rPr lang="ro-RO" kern="1200" dirty="0"/>
                <a:t>ă</a:t>
              </a:r>
              <a:r>
                <a:rPr lang="en-US" kern="1200" dirty="0"/>
                <a:t> </a:t>
              </a:r>
              <a:r>
                <a:rPr lang="ro-RO" kern="1200" dirty="0"/>
                <a:t>î</a:t>
              </a:r>
              <a:r>
                <a:rPr lang="en-US" kern="1200" dirty="0" err="1"/>
                <a:t>i</a:t>
              </a:r>
              <a:r>
                <a:rPr lang="en-US" kern="1200" dirty="0"/>
                <a:t> </a:t>
              </a:r>
              <a:r>
                <a:rPr lang="en-US" kern="1200" dirty="0" err="1"/>
                <a:t>parcurg</a:t>
              </a:r>
              <a:r>
                <a:rPr lang="ro-RO" kern="1200" dirty="0"/>
                <a:t>ă</a:t>
              </a:r>
              <a:endParaRPr lang="en-US" kern="1200" dirty="0"/>
            </a:p>
          </p:txBody>
        </p:sp>
      </p:grpSp>
      <p:pic>
        <p:nvPicPr>
          <p:cNvPr id="22531" name="Imagine 6" descr="RNDVCSH_header"/>
          <p:cNvPicPr>
            <a:picLocks noChangeAspect="1" noChangeArrowheads="1"/>
          </p:cNvPicPr>
          <p:nvPr/>
        </p:nvPicPr>
        <p:blipFill>
          <a:blip r:embed="rId2"/>
          <a:srcRect l="2696" t="14717" r="54289" b="6302"/>
          <a:stretch>
            <a:fillRect/>
          </a:stretch>
        </p:blipFill>
        <p:spPr bwMode="auto">
          <a:xfrm>
            <a:off x="381000" y="228600"/>
            <a:ext cx="19732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3941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66700"/>
            <a:ext cx="6344575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o-RO" b="1" dirty="0"/>
              <a:t>II</a:t>
            </a:r>
            <a:r>
              <a:rPr lang="en-US" b="1" dirty="0"/>
              <a:t>. CONSIM</a:t>
            </a:r>
            <a:r>
              <a:rPr lang="ro-RO" b="1" dirty="0"/>
              <a:t>ȚĂ</a:t>
            </a:r>
            <a:r>
              <a:rPr lang="en-US" b="1" dirty="0"/>
              <a:t>M</a:t>
            </a:r>
            <a:r>
              <a:rPr lang="ro-RO" b="1" dirty="0"/>
              <a:t>Â</a:t>
            </a:r>
            <a:r>
              <a:rPr lang="en-US" b="1" dirty="0"/>
              <a:t>NTUL </a:t>
            </a:r>
            <a:br>
              <a:rPr lang="ro-RO" b="1" dirty="0"/>
            </a:br>
            <a:r>
              <a:rPr lang="en-US" b="1" dirty="0"/>
              <a:t>LA </a:t>
            </a:r>
            <a:r>
              <a:rPr lang="ro-RO" b="1" dirty="0"/>
              <a:t>Î</a:t>
            </a:r>
            <a:r>
              <a:rPr lang="en-US" b="1" dirty="0"/>
              <a:t>NSCRIERE</a:t>
            </a:r>
            <a:r>
              <a:rPr lang="ro-RO" b="1" dirty="0"/>
              <a:t> 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o-RO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o-RO" sz="2800" b="1" dirty="0"/>
              <a:t>Date de identificare ale donatorului</a:t>
            </a:r>
            <a:r>
              <a:rPr lang="en-US" sz="2800" b="1" dirty="0"/>
              <a:t>: </a:t>
            </a:r>
            <a:endParaRPr lang="ro-RO" sz="2800" b="1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o-RO" sz="2800" dirty="0"/>
              <a:t>Nume </a:t>
            </a:r>
            <a:r>
              <a:rPr lang="ro-RO" sz="2800" dirty="0" err="1"/>
              <a:t>şi</a:t>
            </a:r>
            <a:r>
              <a:rPr lang="ro-RO" sz="2800" dirty="0"/>
              <a:t> prenume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o-RO" sz="2800" dirty="0"/>
              <a:t>CNP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o-RO" sz="2800" i="1" dirty="0">
                <a:solidFill>
                  <a:srgbClr val="00B0F0"/>
                </a:solidFill>
              </a:rPr>
              <a:t>Atenție la CNP-urile străinilor care nu conțin data nașterii</a:t>
            </a:r>
            <a:endParaRPr lang="en-US" sz="2800" i="1" dirty="0">
              <a:solidFill>
                <a:srgbClr val="00B0F0"/>
              </a:solidFill>
            </a:endParaRPr>
          </a:p>
          <a:p>
            <a:pPr marL="514350" indent="-514350" fontAlgn="auto">
              <a:spcAft>
                <a:spcPts val="0"/>
              </a:spcAft>
              <a:buAutoNum type="arabicPeriod" startAt="3"/>
              <a:defRPr/>
            </a:pPr>
            <a:r>
              <a:rPr lang="ro-RO" sz="2800" dirty="0"/>
              <a:t>Adresă</a:t>
            </a:r>
          </a:p>
          <a:p>
            <a:pPr marL="514350" indent="-514350" fontAlgn="auto">
              <a:spcAft>
                <a:spcPts val="0"/>
              </a:spcAft>
              <a:buAutoNum type="arabicPeriod" startAt="3"/>
              <a:defRPr/>
            </a:pPr>
            <a:r>
              <a:rPr lang="ro-RO" sz="2800" dirty="0" err="1">
                <a:solidFill>
                  <a:srgbClr val="FF0000"/>
                </a:solidFill>
              </a:rPr>
              <a:t>Numar</a:t>
            </a:r>
            <a:r>
              <a:rPr lang="ro-RO" sz="2800" dirty="0">
                <a:solidFill>
                  <a:srgbClr val="FF0000"/>
                </a:solidFill>
              </a:rPr>
              <a:t> de telefon </a:t>
            </a:r>
          </a:p>
          <a:p>
            <a:pPr marL="514350" indent="-514350" fontAlgn="auto">
              <a:spcAft>
                <a:spcPts val="0"/>
              </a:spcAft>
              <a:buAutoNum type="arabicPeriod" startAt="3"/>
              <a:defRPr/>
            </a:pPr>
            <a:r>
              <a:rPr lang="ro-RO" sz="2800" dirty="0">
                <a:solidFill>
                  <a:srgbClr val="FF0000"/>
                </a:solidFill>
              </a:rPr>
              <a:t>Adresa E-mail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o-RO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o-RO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o-RO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3556" name="Imagine 6" descr="RNDVCSH_header"/>
          <p:cNvPicPr>
            <a:picLocks noChangeAspect="1" noChangeArrowheads="1"/>
          </p:cNvPicPr>
          <p:nvPr/>
        </p:nvPicPr>
        <p:blipFill>
          <a:blip r:embed="rId2"/>
          <a:srcRect l="2696" t="14717" r="54289" b="6302"/>
          <a:stretch>
            <a:fillRect/>
          </a:stretch>
        </p:blipFill>
        <p:spPr bwMode="auto">
          <a:xfrm>
            <a:off x="312738" y="152400"/>
            <a:ext cx="19732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38100"/>
            <a:ext cx="5791200" cy="1219200"/>
          </a:xfrm>
        </p:spPr>
        <p:txBody>
          <a:bodyPr/>
          <a:lstStyle/>
          <a:p>
            <a:pPr algn="l"/>
            <a:br>
              <a:rPr lang="ro-RO" sz="3600" dirty="0">
                <a:solidFill>
                  <a:srgbClr val="FF0000"/>
                </a:solidFill>
              </a:rPr>
            </a:br>
            <a:r>
              <a:rPr lang="ro-RO" sz="3600" b="1" dirty="0"/>
              <a:t>II</a:t>
            </a:r>
            <a:r>
              <a:rPr lang="en-US" sz="3600" b="1" dirty="0"/>
              <a:t>. CONSIM</a:t>
            </a:r>
            <a:r>
              <a:rPr lang="ro-RO" sz="3600" b="1" dirty="0"/>
              <a:t>ȚĂ</a:t>
            </a:r>
            <a:r>
              <a:rPr lang="en-US" sz="3600" b="1" dirty="0"/>
              <a:t>M</a:t>
            </a:r>
            <a:r>
              <a:rPr lang="ro-RO" sz="3600" b="1" dirty="0"/>
              <a:t>Â</a:t>
            </a:r>
            <a:r>
              <a:rPr lang="en-US" sz="3600" b="1" dirty="0"/>
              <a:t>NTUL </a:t>
            </a:r>
            <a:br>
              <a:rPr lang="ro-RO" sz="3600" b="1" dirty="0"/>
            </a:br>
            <a:r>
              <a:rPr lang="en-US" sz="3600" b="1" dirty="0"/>
              <a:t>LA </a:t>
            </a:r>
            <a:r>
              <a:rPr lang="ro-RO" sz="3600" b="1" dirty="0"/>
              <a:t>Î</a:t>
            </a:r>
            <a:r>
              <a:rPr lang="en-US" sz="3600" b="1" dirty="0"/>
              <a:t>NSCRIERE</a:t>
            </a:r>
            <a:r>
              <a:rPr lang="ro-RO" sz="3600" b="1" dirty="0"/>
              <a:t> (2)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657599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o-RO" sz="2800" b="1" dirty="0"/>
              <a:t>Date de identificare ale unei persoane de contact</a:t>
            </a:r>
            <a:r>
              <a:rPr lang="en-US" sz="2800" b="1" dirty="0"/>
              <a:t>: </a:t>
            </a:r>
            <a:endParaRPr lang="ro-RO" sz="2800" b="1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br>
              <a:rPr lang="ro-RO" sz="2400" dirty="0"/>
            </a:br>
            <a:r>
              <a:rPr lang="ro-RO" sz="4000" dirty="0">
                <a:solidFill>
                  <a:srgbClr val="FF0000"/>
                </a:solidFill>
              </a:rPr>
              <a:t>!!!</a:t>
            </a:r>
            <a:r>
              <a:rPr lang="ro-RO" sz="4000" dirty="0"/>
              <a:t> </a:t>
            </a:r>
            <a:r>
              <a:rPr lang="en-US" sz="4000" dirty="0">
                <a:solidFill>
                  <a:srgbClr val="FF0000"/>
                </a:solidFill>
              </a:rPr>
              <a:t>Este </a:t>
            </a:r>
            <a:r>
              <a:rPr lang="en-US" sz="4000" dirty="0" err="1">
                <a:solidFill>
                  <a:srgbClr val="FF0000"/>
                </a:solidFill>
              </a:rPr>
              <a:t>necesar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sa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avem</a:t>
            </a:r>
            <a:r>
              <a:rPr lang="en-US" sz="4000" dirty="0">
                <a:solidFill>
                  <a:srgbClr val="FF0000"/>
                </a:solidFill>
              </a:rPr>
              <a:t> m</a:t>
            </a:r>
            <a:r>
              <a:rPr lang="ro-RO" sz="4000" dirty="0">
                <a:solidFill>
                  <a:srgbClr val="FF0000"/>
                </a:solidFill>
              </a:rPr>
              <a:t>ăcar o persoană de contact cu numărul de telefon</a:t>
            </a:r>
            <a:endParaRPr lang="en-US" sz="4000" dirty="0"/>
          </a:p>
        </p:txBody>
      </p:sp>
      <p:pic>
        <p:nvPicPr>
          <p:cNvPr id="25605" name="Imagine 6" descr="RNDVCSH_header"/>
          <p:cNvPicPr>
            <a:picLocks noChangeAspect="1" noChangeArrowheads="1"/>
          </p:cNvPicPr>
          <p:nvPr/>
        </p:nvPicPr>
        <p:blipFill>
          <a:blip r:embed="rId2"/>
          <a:srcRect l="2696" t="14717" r="54289" b="6302"/>
          <a:stretch>
            <a:fillRect/>
          </a:stretch>
        </p:blipFill>
        <p:spPr bwMode="auto">
          <a:xfrm>
            <a:off x="381000" y="304800"/>
            <a:ext cx="19732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 DOUA PERSOANA DE CONTACT FOARTE IMPORTANTA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295400"/>
            <a:ext cx="8824374" cy="4506858"/>
          </a:xfrm>
        </p:spPr>
      </p:pic>
    </p:spTree>
    <p:extLst>
      <p:ext uri="{BB962C8B-B14F-4D97-AF65-F5344CB8AC3E}">
        <p14:creationId xmlns:p14="http://schemas.microsoft.com/office/powerpoint/2010/main" val="3629244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766</TotalTime>
  <Words>858</Words>
  <Application>Microsoft Office PowerPoint</Application>
  <PresentationFormat>On-screen Show (4:3)</PresentationFormat>
  <Paragraphs>107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Wingdings</vt:lpstr>
      <vt:lpstr>Office Theme</vt:lpstr>
      <vt:lpstr>Recrutarea donatorilor de celule stem hematopoietice - etape</vt:lpstr>
      <vt:lpstr> Recrutarea donatorilor de CSH</vt:lpstr>
      <vt:lpstr>I. INFORMAREA</vt:lpstr>
      <vt:lpstr>I. INFORMAREA (2)</vt:lpstr>
      <vt:lpstr> I. INFORMAREA (3) </vt:lpstr>
      <vt:lpstr>I. INFORMAREA (4) Etapele înscrierii</vt:lpstr>
      <vt:lpstr>II. CONSIMȚĂMÂNTUL  LA ÎNSCRIERE (1)</vt:lpstr>
      <vt:lpstr> II. CONSIMȚĂMÂNTUL  LA ÎNSCRIERE (2)</vt:lpstr>
      <vt:lpstr>A DOUA PERSOANA DE CONTACT FOARTE IMPORTANTA</vt:lpstr>
      <vt:lpstr>  III.CHESTIONARUL MEDICAL</vt:lpstr>
      <vt:lpstr> IV. CONSILIEREA DONATORILOR</vt:lpstr>
      <vt:lpstr> V. CRITERII DE ELIGIBILITATE</vt:lpstr>
      <vt:lpstr>       VI.EXAMENUL MEDICAL </vt:lpstr>
      <vt:lpstr> ÎNTREBĂRI FRECVENTE</vt:lpstr>
      <vt:lpstr>PowerPoint Presentation</vt:lpstr>
      <vt:lpstr>Parcursul donatorului pentru înscriere în RNDVCSH</vt:lpstr>
      <vt:lpstr>FOARTE IMPORTANT</vt:lpstr>
      <vt:lpstr>VA MULTUMESC PENTRU EFORTUL SI INTELEGEREA DE CARE DATI DOVADA ZI DE ZI!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Procedura de recrutare a donatorilor de celule stem hematopoietice</dc:title>
  <dc:creator>Lucia Grijac</dc:creator>
  <cp:lastModifiedBy>Aurora Dragomiristeanu</cp:lastModifiedBy>
  <cp:revision>85</cp:revision>
  <dcterms:created xsi:type="dcterms:W3CDTF">2006-08-16T00:00:00Z</dcterms:created>
  <dcterms:modified xsi:type="dcterms:W3CDTF">2018-05-04T18:09:46Z</dcterms:modified>
</cp:coreProperties>
</file>