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00" r:id="rId1"/>
  </p:sldMasterIdLst>
  <p:handoutMasterIdLst>
    <p:handoutMasterId r:id="rId32"/>
  </p:handoutMasterIdLst>
  <p:sldIdLst>
    <p:sldId id="256" r:id="rId2"/>
    <p:sldId id="257" r:id="rId3"/>
    <p:sldId id="291" r:id="rId4"/>
    <p:sldId id="258" r:id="rId5"/>
    <p:sldId id="262" r:id="rId6"/>
    <p:sldId id="292" r:id="rId7"/>
    <p:sldId id="293" r:id="rId8"/>
    <p:sldId id="289" r:id="rId9"/>
    <p:sldId id="259" r:id="rId10"/>
    <p:sldId id="261" r:id="rId11"/>
    <p:sldId id="267" r:id="rId12"/>
    <p:sldId id="268" r:id="rId13"/>
    <p:sldId id="285" r:id="rId14"/>
    <p:sldId id="266" r:id="rId15"/>
    <p:sldId id="264" r:id="rId16"/>
    <p:sldId id="269" r:id="rId17"/>
    <p:sldId id="271" r:id="rId18"/>
    <p:sldId id="278" r:id="rId19"/>
    <p:sldId id="265" r:id="rId20"/>
    <p:sldId id="270" r:id="rId21"/>
    <p:sldId id="273" r:id="rId22"/>
    <p:sldId id="274" r:id="rId23"/>
    <p:sldId id="275" r:id="rId24"/>
    <p:sldId id="277" r:id="rId25"/>
    <p:sldId id="283" r:id="rId26"/>
    <p:sldId id="284" r:id="rId27"/>
    <p:sldId id="286" r:id="rId28"/>
    <p:sldId id="290" r:id="rId29"/>
    <p:sldId id="288" r:id="rId30"/>
    <p:sldId id="287" r:id="rId3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9" d="100"/>
          <a:sy n="109" d="100"/>
        </p:scale>
        <p:origin x="1674" y="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CC90192-C0F9-434F-82CB-3022DBBB7674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68A0F90-153A-41FC-98D2-BC798D065513}">
      <dgm:prSet/>
      <dgm:spPr/>
      <dgm:t>
        <a:bodyPr/>
        <a:lstStyle/>
        <a:p>
          <a:pPr rtl="0"/>
          <a:r>
            <a:rPr lang="en-US" dirty="0" err="1" smtClean="0"/>
            <a:t>Potentialul</a:t>
          </a:r>
          <a:r>
            <a:rPr lang="en-US" dirty="0" smtClean="0"/>
            <a:t> donator (care </a:t>
          </a:r>
          <a:r>
            <a:rPr lang="en-US" dirty="0" err="1" smtClean="0"/>
            <a:t>i</a:t>
          </a:r>
          <a:r>
            <a:rPr lang="ro-RO" dirty="0" smtClean="0"/>
            <a:t>ş</a:t>
          </a:r>
          <a:r>
            <a:rPr lang="en-US" dirty="0" err="1" smtClean="0"/>
            <a:t>i</a:t>
          </a:r>
          <a:r>
            <a:rPr lang="en-US" dirty="0" smtClean="0"/>
            <a:t> </a:t>
          </a:r>
          <a:r>
            <a:rPr lang="en-US" dirty="0" err="1" smtClean="0"/>
            <a:t>exprim</a:t>
          </a:r>
          <a:r>
            <a:rPr lang="ro-RO" dirty="0" smtClean="0"/>
            <a:t>ă</a:t>
          </a:r>
          <a:r>
            <a:rPr lang="en-US" dirty="0" smtClean="0"/>
            <a:t> </a:t>
          </a:r>
          <a:r>
            <a:rPr lang="en-US" dirty="0" err="1" smtClean="0"/>
            <a:t>dorin</a:t>
          </a:r>
          <a:r>
            <a:rPr lang="ro-RO" dirty="0" smtClean="0"/>
            <a:t>ţ</a:t>
          </a:r>
          <a:r>
            <a:rPr lang="en-US" dirty="0" smtClean="0"/>
            <a:t>a de a se </a:t>
          </a:r>
          <a:r>
            <a:rPr lang="ro-RO" dirty="0" smtClean="0"/>
            <a:t>î</a:t>
          </a:r>
          <a:r>
            <a:rPr lang="en-US" dirty="0" err="1" smtClean="0"/>
            <a:t>nscrie</a:t>
          </a:r>
          <a:r>
            <a:rPr lang="en-US" dirty="0" smtClean="0"/>
            <a:t>) </a:t>
          </a:r>
          <a:r>
            <a:rPr lang="en-US" dirty="0" err="1" smtClean="0"/>
            <a:t>este</a:t>
          </a:r>
          <a:r>
            <a:rPr lang="en-US" dirty="0" smtClean="0"/>
            <a:t> </a:t>
          </a:r>
          <a:r>
            <a:rPr lang="en-US" dirty="0" err="1" smtClean="0"/>
            <a:t>informat</a:t>
          </a:r>
          <a:r>
            <a:rPr lang="en-US" dirty="0" smtClean="0"/>
            <a:t> cu </a:t>
          </a:r>
          <a:r>
            <a:rPr lang="en-US" dirty="0" err="1" smtClean="0"/>
            <a:t>privire</a:t>
          </a:r>
          <a:r>
            <a:rPr lang="en-US" dirty="0" smtClean="0"/>
            <a:t> la pa</a:t>
          </a:r>
          <a:r>
            <a:rPr lang="ro-RO" dirty="0" smtClean="0"/>
            <a:t>ş</a:t>
          </a:r>
          <a:r>
            <a:rPr lang="en-US" dirty="0" smtClean="0"/>
            <a:t>ii </a:t>
          </a:r>
          <a:r>
            <a:rPr lang="en-US" dirty="0" err="1" smtClean="0"/>
            <a:t>pe</a:t>
          </a:r>
          <a:r>
            <a:rPr lang="en-US" dirty="0" smtClean="0"/>
            <a:t> care </a:t>
          </a:r>
          <a:r>
            <a:rPr lang="en-US" dirty="0" err="1" smtClean="0"/>
            <a:t>trebuie</a:t>
          </a:r>
          <a:r>
            <a:rPr lang="en-US" dirty="0" smtClean="0"/>
            <a:t> s</a:t>
          </a:r>
          <a:r>
            <a:rPr lang="ro-RO" dirty="0" smtClean="0"/>
            <a:t>ă</a:t>
          </a:r>
          <a:r>
            <a:rPr lang="en-US" dirty="0" smtClean="0"/>
            <a:t> </a:t>
          </a:r>
          <a:r>
            <a:rPr lang="ro-RO" dirty="0" smtClean="0"/>
            <a:t>î</a:t>
          </a:r>
          <a:r>
            <a:rPr lang="en-US" dirty="0" err="1" smtClean="0"/>
            <a:t>i</a:t>
          </a:r>
          <a:r>
            <a:rPr lang="en-US" dirty="0" smtClean="0"/>
            <a:t> </a:t>
          </a:r>
          <a:r>
            <a:rPr lang="en-US" dirty="0" err="1" smtClean="0"/>
            <a:t>parcurg</a:t>
          </a:r>
          <a:r>
            <a:rPr lang="ro-RO" dirty="0" smtClean="0"/>
            <a:t>ă</a:t>
          </a:r>
          <a:endParaRPr lang="en-US" dirty="0"/>
        </a:p>
      </dgm:t>
    </dgm:pt>
    <dgm:pt modelId="{6F43F813-EEC5-4C0C-A398-64BE27A2914C}" type="parTrans" cxnId="{C7D00E90-5CEB-4573-B74C-ECCC7CFE7E51}">
      <dgm:prSet/>
      <dgm:spPr/>
      <dgm:t>
        <a:bodyPr/>
        <a:lstStyle/>
        <a:p>
          <a:endParaRPr lang="en-US"/>
        </a:p>
      </dgm:t>
    </dgm:pt>
    <dgm:pt modelId="{0087C1C6-BA62-4BE0-AFF0-A0A18E9D78B9}" type="sibTrans" cxnId="{C7D00E90-5CEB-4573-B74C-ECCC7CFE7E51}">
      <dgm:prSet/>
      <dgm:spPr/>
      <dgm:t>
        <a:bodyPr/>
        <a:lstStyle/>
        <a:p>
          <a:endParaRPr lang="en-US"/>
        </a:p>
      </dgm:t>
    </dgm:pt>
    <dgm:pt modelId="{7BF189A8-A6D8-4212-B8DE-EF8EE59785FE}">
      <dgm:prSet/>
      <dgm:spPr/>
      <dgm:t>
        <a:bodyPr/>
        <a:lstStyle/>
        <a:p>
          <a:pPr rtl="0"/>
          <a:r>
            <a:rPr lang="en-US" dirty="0" err="1" smtClean="0"/>
            <a:t>Completarea</a:t>
          </a:r>
          <a:r>
            <a:rPr lang="en-US" dirty="0" smtClean="0"/>
            <a:t> </a:t>
          </a:r>
          <a:r>
            <a:rPr lang="en-US" dirty="0" err="1" smtClean="0"/>
            <a:t>documentelor</a:t>
          </a:r>
          <a:r>
            <a:rPr lang="en-US" dirty="0" smtClean="0"/>
            <a:t> : </a:t>
          </a:r>
          <a:r>
            <a:rPr lang="en-US" dirty="0" err="1" smtClean="0"/>
            <a:t>consim</a:t>
          </a:r>
          <a:r>
            <a:rPr lang="ro-RO" dirty="0" smtClean="0"/>
            <a:t>ţă</a:t>
          </a:r>
          <a:r>
            <a:rPr lang="en-US" dirty="0" err="1" smtClean="0"/>
            <a:t>mantul</a:t>
          </a:r>
          <a:r>
            <a:rPr lang="en-US" dirty="0" smtClean="0"/>
            <a:t> la </a:t>
          </a:r>
          <a:r>
            <a:rPr lang="ro-RO" dirty="0" smtClean="0"/>
            <a:t>î</a:t>
          </a:r>
          <a:r>
            <a:rPr lang="en-US" dirty="0" err="1" smtClean="0"/>
            <a:t>nscriere</a:t>
          </a:r>
          <a:r>
            <a:rPr lang="en-US" dirty="0" smtClean="0"/>
            <a:t>, </a:t>
          </a:r>
          <a:r>
            <a:rPr lang="en-US" dirty="0" err="1" smtClean="0"/>
            <a:t>chestionarul</a:t>
          </a:r>
          <a:r>
            <a:rPr lang="en-US" dirty="0" smtClean="0"/>
            <a:t> medical, </a:t>
          </a:r>
          <a:r>
            <a:rPr lang="en-US" dirty="0" err="1" smtClean="0"/>
            <a:t>informarea</a:t>
          </a:r>
          <a:endParaRPr lang="en-US" dirty="0"/>
        </a:p>
      </dgm:t>
    </dgm:pt>
    <dgm:pt modelId="{D11A0CCB-0CA1-4BC8-84A3-F92C3A218833}" type="parTrans" cxnId="{8E739EBA-67C9-4650-8309-32F1B2669CE1}">
      <dgm:prSet/>
      <dgm:spPr/>
      <dgm:t>
        <a:bodyPr/>
        <a:lstStyle/>
        <a:p>
          <a:endParaRPr lang="en-US"/>
        </a:p>
      </dgm:t>
    </dgm:pt>
    <dgm:pt modelId="{18304C48-8B8F-4A7C-8900-74664E0CA133}" type="sibTrans" cxnId="{8E739EBA-67C9-4650-8309-32F1B2669CE1}">
      <dgm:prSet/>
      <dgm:spPr/>
      <dgm:t>
        <a:bodyPr/>
        <a:lstStyle/>
        <a:p>
          <a:endParaRPr lang="en-US"/>
        </a:p>
      </dgm:t>
    </dgm:pt>
    <dgm:pt modelId="{9F3F32D1-E40D-4BB9-807E-0F3C3114F518}">
      <dgm:prSet/>
      <dgm:spPr/>
      <dgm:t>
        <a:bodyPr/>
        <a:lstStyle/>
        <a:p>
          <a:pPr rtl="0"/>
          <a:r>
            <a:rPr lang="en-US" dirty="0" err="1" smtClean="0"/>
            <a:t>Recoltarea</a:t>
          </a:r>
          <a:r>
            <a:rPr lang="en-US" dirty="0" smtClean="0"/>
            <a:t> </a:t>
          </a:r>
          <a:r>
            <a:rPr lang="en-US" dirty="0" err="1" smtClean="0"/>
            <a:t>probelor</a:t>
          </a:r>
          <a:r>
            <a:rPr lang="en-US" dirty="0" smtClean="0"/>
            <a:t> de </a:t>
          </a:r>
          <a:r>
            <a:rPr lang="en-US" dirty="0" err="1" smtClean="0"/>
            <a:t>sange</a:t>
          </a:r>
          <a:r>
            <a:rPr lang="en-US" dirty="0" smtClean="0"/>
            <a:t> (</a:t>
          </a:r>
          <a:r>
            <a:rPr lang="en-US" dirty="0" err="1" smtClean="0"/>
            <a:t>informare</a:t>
          </a:r>
          <a:r>
            <a:rPr lang="en-US" dirty="0" smtClean="0"/>
            <a:t> cu </a:t>
          </a:r>
          <a:r>
            <a:rPr lang="en-US" dirty="0" err="1" smtClean="0"/>
            <a:t>privire</a:t>
          </a:r>
          <a:r>
            <a:rPr lang="en-US" dirty="0" smtClean="0"/>
            <a:t> la </a:t>
          </a:r>
          <a:r>
            <a:rPr lang="en-US" dirty="0" err="1" smtClean="0"/>
            <a:t>testele</a:t>
          </a:r>
          <a:r>
            <a:rPr lang="en-US" dirty="0" smtClean="0"/>
            <a:t> care </a:t>
          </a:r>
          <a:r>
            <a:rPr lang="en-US" dirty="0" err="1" smtClean="0"/>
            <a:t>vor</a:t>
          </a:r>
          <a:r>
            <a:rPr lang="en-US" dirty="0" smtClean="0"/>
            <a:t> fi </a:t>
          </a:r>
          <a:r>
            <a:rPr lang="en-US" dirty="0" err="1" smtClean="0"/>
            <a:t>efecuate</a:t>
          </a:r>
          <a:r>
            <a:rPr lang="en-US" dirty="0" smtClean="0"/>
            <a:t> din </a:t>
          </a:r>
          <a:r>
            <a:rPr lang="en-US" dirty="0" err="1" smtClean="0"/>
            <a:t>probele</a:t>
          </a:r>
          <a:r>
            <a:rPr lang="en-US" dirty="0" smtClean="0"/>
            <a:t> </a:t>
          </a:r>
          <a:r>
            <a:rPr lang="en-US" dirty="0" err="1" smtClean="0"/>
            <a:t>recoltate</a:t>
          </a:r>
          <a:r>
            <a:rPr lang="en-US" dirty="0" smtClean="0"/>
            <a:t>)</a:t>
          </a:r>
          <a:endParaRPr lang="en-US" dirty="0"/>
        </a:p>
      </dgm:t>
    </dgm:pt>
    <dgm:pt modelId="{FA6F4BB2-3D8E-46C2-9B77-07AFF49963D3}" type="parTrans" cxnId="{499DFDB9-9863-4B02-B99A-9F83B90FE599}">
      <dgm:prSet/>
      <dgm:spPr/>
      <dgm:t>
        <a:bodyPr/>
        <a:lstStyle/>
        <a:p>
          <a:endParaRPr lang="en-US"/>
        </a:p>
      </dgm:t>
    </dgm:pt>
    <dgm:pt modelId="{0E7DF834-2CFB-4C3A-85EF-B1163CE5B0EE}" type="sibTrans" cxnId="{499DFDB9-9863-4B02-B99A-9F83B90FE599}">
      <dgm:prSet/>
      <dgm:spPr/>
      <dgm:t>
        <a:bodyPr/>
        <a:lstStyle/>
        <a:p>
          <a:endParaRPr lang="en-US"/>
        </a:p>
      </dgm:t>
    </dgm:pt>
    <dgm:pt modelId="{7E70FF3F-5BA1-408F-8544-B258D2D91582}">
      <dgm:prSet/>
      <dgm:spPr/>
      <dgm:t>
        <a:bodyPr/>
        <a:lstStyle/>
        <a:p>
          <a:pPr rtl="0"/>
          <a:r>
            <a:rPr lang="en-US" dirty="0" err="1" smtClean="0"/>
            <a:t>Evaluarea</a:t>
          </a:r>
          <a:r>
            <a:rPr lang="en-US" dirty="0" smtClean="0"/>
            <a:t> r</a:t>
          </a:r>
          <a:r>
            <a:rPr lang="ro-RO" dirty="0" smtClean="0"/>
            <a:t>ă</a:t>
          </a:r>
          <a:r>
            <a:rPr lang="en-US" dirty="0" err="1" smtClean="0"/>
            <a:t>spunsurilor</a:t>
          </a:r>
          <a:r>
            <a:rPr lang="en-US" dirty="0" smtClean="0"/>
            <a:t> </a:t>
          </a:r>
          <a:r>
            <a:rPr lang="en-US" dirty="0" err="1" smtClean="0"/>
            <a:t>si</a:t>
          </a:r>
          <a:r>
            <a:rPr lang="en-US" dirty="0" smtClean="0"/>
            <a:t> </a:t>
          </a:r>
          <a:r>
            <a:rPr lang="en-US" dirty="0" err="1" smtClean="0"/>
            <a:t>stabilirea</a:t>
          </a:r>
          <a:r>
            <a:rPr lang="en-US" dirty="0" smtClean="0"/>
            <a:t> </a:t>
          </a:r>
          <a:r>
            <a:rPr lang="en-US" dirty="0" err="1" smtClean="0"/>
            <a:t>eligibilitatii</a:t>
          </a:r>
          <a:r>
            <a:rPr lang="en-US" dirty="0" smtClean="0"/>
            <a:t> conform </a:t>
          </a:r>
          <a:r>
            <a:rPr lang="en-US" dirty="0" err="1" smtClean="0"/>
            <a:t>criteriilor</a:t>
          </a:r>
          <a:r>
            <a:rPr lang="en-US" dirty="0" smtClean="0"/>
            <a:t> AMDM</a:t>
          </a:r>
          <a:endParaRPr lang="en-US" dirty="0"/>
        </a:p>
      </dgm:t>
    </dgm:pt>
    <dgm:pt modelId="{F7C2601F-B417-46DF-A85B-D02DCF6D2C9B}" type="parTrans" cxnId="{6199D0A6-8CAE-44C1-B3A5-99FBA5289602}">
      <dgm:prSet/>
      <dgm:spPr/>
      <dgm:t>
        <a:bodyPr/>
        <a:lstStyle/>
        <a:p>
          <a:endParaRPr lang="en-US"/>
        </a:p>
      </dgm:t>
    </dgm:pt>
    <dgm:pt modelId="{765F13D9-DB60-4901-927C-DC282A84CD7F}" type="sibTrans" cxnId="{6199D0A6-8CAE-44C1-B3A5-99FBA5289602}">
      <dgm:prSet/>
      <dgm:spPr/>
      <dgm:t>
        <a:bodyPr/>
        <a:lstStyle/>
        <a:p>
          <a:endParaRPr lang="en-US"/>
        </a:p>
      </dgm:t>
    </dgm:pt>
    <dgm:pt modelId="{30E59DF4-D868-43FC-B81D-E4918AF2CA05}" type="pres">
      <dgm:prSet presAssocID="{5CC90192-C0F9-434F-82CB-3022DBBB7674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C23709B3-D07D-4DE8-B833-8C3991484005}" type="pres">
      <dgm:prSet presAssocID="{068A0F90-153A-41FC-98D2-BC798D065513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5D5611F-9350-4591-9796-A105112AD430}" type="pres">
      <dgm:prSet presAssocID="{0087C1C6-BA62-4BE0-AFF0-A0A18E9D78B9}" presName="sibTrans" presStyleLbl="sibTrans2D1" presStyleIdx="0" presStyleCnt="3"/>
      <dgm:spPr/>
      <dgm:t>
        <a:bodyPr/>
        <a:lstStyle/>
        <a:p>
          <a:endParaRPr lang="en-US"/>
        </a:p>
      </dgm:t>
    </dgm:pt>
    <dgm:pt modelId="{0DD11234-2B3A-4B24-82FF-872937FF9497}" type="pres">
      <dgm:prSet presAssocID="{0087C1C6-BA62-4BE0-AFF0-A0A18E9D78B9}" presName="connectorText" presStyleLbl="sibTrans2D1" presStyleIdx="0" presStyleCnt="3"/>
      <dgm:spPr/>
      <dgm:t>
        <a:bodyPr/>
        <a:lstStyle/>
        <a:p>
          <a:endParaRPr lang="en-US"/>
        </a:p>
      </dgm:t>
    </dgm:pt>
    <dgm:pt modelId="{7659A4B7-7959-4F3E-A164-37696ADDB3FD}" type="pres">
      <dgm:prSet presAssocID="{7BF189A8-A6D8-4212-B8DE-EF8EE59785FE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006685E-E56F-44E6-AA5B-8A75DA12E00A}" type="pres">
      <dgm:prSet presAssocID="{18304C48-8B8F-4A7C-8900-74664E0CA133}" presName="sibTrans" presStyleLbl="sibTrans2D1" presStyleIdx="1" presStyleCnt="3"/>
      <dgm:spPr/>
      <dgm:t>
        <a:bodyPr/>
        <a:lstStyle/>
        <a:p>
          <a:endParaRPr lang="en-US"/>
        </a:p>
      </dgm:t>
    </dgm:pt>
    <dgm:pt modelId="{3DBC6E03-436E-495E-AC73-08B42D157FBD}" type="pres">
      <dgm:prSet presAssocID="{18304C48-8B8F-4A7C-8900-74664E0CA133}" presName="connectorText" presStyleLbl="sibTrans2D1" presStyleIdx="1" presStyleCnt="3"/>
      <dgm:spPr/>
      <dgm:t>
        <a:bodyPr/>
        <a:lstStyle/>
        <a:p>
          <a:endParaRPr lang="en-US"/>
        </a:p>
      </dgm:t>
    </dgm:pt>
    <dgm:pt modelId="{F6455861-5FF4-4C29-93C0-4DA36140BFAB}" type="pres">
      <dgm:prSet presAssocID="{7E70FF3F-5BA1-408F-8544-B258D2D91582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C772DE2-8177-4FEA-82F2-4A82AEE515AF}" type="pres">
      <dgm:prSet presAssocID="{765F13D9-DB60-4901-927C-DC282A84CD7F}" presName="sibTrans" presStyleLbl="sibTrans2D1" presStyleIdx="2" presStyleCnt="3"/>
      <dgm:spPr/>
      <dgm:t>
        <a:bodyPr/>
        <a:lstStyle/>
        <a:p>
          <a:endParaRPr lang="en-US"/>
        </a:p>
      </dgm:t>
    </dgm:pt>
    <dgm:pt modelId="{165B5809-19D4-4F4B-8CBC-43FCC327B624}" type="pres">
      <dgm:prSet presAssocID="{765F13D9-DB60-4901-927C-DC282A84CD7F}" presName="connectorText" presStyleLbl="sibTrans2D1" presStyleIdx="2" presStyleCnt="3"/>
      <dgm:spPr/>
      <dgm:t>
        <a:bodyPr/>
        <a:lstStyle/>
        <a:p>
          <a:endParaRPr lang="en-US"/>
        </a:p>
      </dgm:t>
    </dgm:pt>
    <dgm:pt modelId="{7C507621-CFA0-4C51-BC95-0523E8FAFFC3}" type="pres">
      <dgm:prSet presAssocID="{9F3F32D1-E40D-4BB9-807E-0F3C3114F518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C7D00E90-5CEB-4573-B74C-ECCC7CFE7E51}" srcId="{5CC90192-C0F9-434F-82CB-3022DBBB7674}" destId="{068A0F90-153A-41FC-98D2-BC798D065513}" srcOrd="0" destOrd="0" parTransId="{6F43F813-EEC5-4C0C-A398-64BE27A2914C}" sibTransId="{0087C1C6-BA62-4BE0-AFF0-A0A18E9D78B9}"/>
    <dgm:cxn modelId="{B27C8804-72AB-429A-B51C-6E937D21E8CE}" type="presOf" srcId="{765F13D9-DB60-4901-927C-DC282A84CD7F}" destId="{BC772DE2-8177-4FEA-82F2-4A82AEE515AF}" srcOrd="0" destOrd="0" presId="urn:microsoft.com/office/officeart/2005/8/layout/process1"/>
    <dgm:cxn modelId="{A6F75400-CAB3-4FFB-8CC5-11389533AF35}" type="presOf" srcId="{7E70FF3F-5BA1-408F-8544-B258D2D91582}" destId="{F6455861-5FF4-4C29-93C0-4DA36140BFAB}" srcOrd="0" destOrd="0" presId="urn:microsoft.com/office/officeart/2005/8/layout/process1"/>
    <dgm:cxn modelId="{A86917A3-AFAB-40F5-A32B-C05718177FC2}" type="presOf" srcId="{068A0F90-153A-41FC-98D2-BC798D065513}" destId="{C23709B3-D07D-4DE8-B833-8C3991484005}" srcOrd="0" destOrd="0" presId="urn:microsoft.com/office/officeart/2005/8/layout/process1"/>
    <dgm:cxn modelId="{8E739EBA-67C9-4650-8309-32F1B2669CE1}" srcId="{5CC90192-C0F9-434F-82CB-3022DBBB7674}" destId="{7BF189A8-A6D8-4212-B8DE-EF8EE59785FE}" srcOrd="1" destOrd="0" parTransId="{D11A0CCB-0CA1-4BC8-84A3-F92C3A218833}" sibTransId="{18304C48-8B8F-4A7C-8900-74664E0CA133}"/>
    <dgm:cxn modelId="{D1B1EC1E-DD90-426B-BC8C-0909A5B7702F}" type="presOf" srcId="{765F13D9-DB60-4901-927C-DC282A84CD7F}" destId="{165B5809-19D4-4F4B-8CBC-43FCC327B624}" srcOrd="1" destOrd="0" presId="urn:microsoft.com/office/officeart/2005/8/layout/process1"/>
    <dgm:cxn modelId="{CF5693F5-1AC1-4F90-BDA7-13AF86B4FB84}" type="presOf" srcId="{18304C48-8B8F-4A7C-8900-74664E0CA133}" destId="{3DBC6E03-436E-495E-AC73-08B42D157FBD}" srcOrd="1" destOrd="0" presId="urn:microsoft.com/office/officeart/2005/8/layout/process1"/>
    <dgm:cxn modelId="{33F047D0-D1AA-4A50-8CB2-99EDD9BC717F}" type="presOf" srcId="{5CC90192-C0F9-434F-82CB-3022DBBB7674}" destId="{30E59DF4-D868-43FC-B81D-E4918AF2CA05}" srcOrd="0" destOrd="0" presId="urn:microsoft.com/office/officeart/2005/8/layout/process1"/>
    <dgm:cxn modelId="{6199D0A6-8CAE-44C1-B3A5-99FBA5289602}" srcId="{5CC90192-C0F9-434F-82CB-3022DBBB7674}" destId="{7E70FF3F-5BA1-408F-8544-B258D2D91582}" srcOrd="2" destOrd="0" parTransId="{F7C2601F-B417-46DF-A85B-D02DCF6D2C9B}" sibTransId="{765F13D9-DB60-4901-927C-DC282A84CD7F}"/>
    <dgm:cxn modelId="{499DFDB9-9863-4B02-B99A-9F83B90FE599}" srcId="{5CC90192-C0F9-434F-82CB-3022DBBB7674}" destId="{9F3F32D1-E40D-4BB9-807E-0F3C3114F518}" srcOrd="3" destOrd="0" parTransId="{FA6F4BB2-3D8E-46C2-9B77-07AFF49963D3}" sibTransId="{0E7DF834-2CFB-4C3A-85EF-B1163CE5B0EE}"/>
    <dgm:cxn modelId="{C233E2EE-0BA0-46A4-87F1-23FAA3E54BBF}" type="presOf" srcId="{0087C1C6-BA62-4BE0-AFF0-A0A18E9D78B9}" destId="{0DD11234-2B3A-4B24-82FF-872937FF9497}" srcOrd="1" destOrd="0" presId="urn:microsoft.com/office/officeart/2005/8/layout/process1"/>
    <dgm:cxn modelId="{AB43F3C6-150D-4DA5-8B20-289953B0B3DF}" type="presOf" srcId="{9F3F32D1-E40D-4BB9-807E-0F3C3114F518}" destId="{7C507621-CFA0-4C51-BC95-0523E8FAFFC3}" srcOrd="0" destOrd="0" presId="urn:microsoft.com/office/officeart/2005/8/layout/process1"/>
    <dgm:cxn modelId="{C9D450B2-C8B4-496B-AD64-3077D1C66AE0}" type="presOf" srcId="{0087C1C6-BA62-4BE0-AFF0-A0A18E9D78B9}" destId="{B5D5611F-9350-4591-9796-A105112AD430}" srcOrd="0" destOrd="0" presId="urn:microsoft.com/office/officeart/2005/8/layout/process1"/>
    <dgm:cxn modelId="{8B1E0AC1-3E15-4083-AA68-53908E06285F}" type="presOf" srcId="{7BF189A8-A6D8-4212-B8DE-EF8EE59785FE}" destId="{7659A4B7-7959-4F3E-A164-37696ADDB3FD}" srcOrd="0" destOrd="0" presId="urn:microsoft.com/office/officeart/2005/8/layout/process1"/>
    <dgm:cxn modelId="{96AA05B9-8281-4C8E-ABA1-C36FDDCD8207}" type="presOf" srcId="{18304C48-8B8F-4A7C-8900-74664E0CA133}" destId="{3006685E-E56F-44E6-AA5B-8A75DA12E00A}" srcOrd="0" destOrd="0" presId="urn:microsoft.com/office/officeart/2005/8/layout/process1"/>
    <dgm:cxn modelId="{23E9FD8C-51AB-4036-9509-EE7C8B10F5C7}" type="presParOf" srcId="{30E59DF4-D868-43FC-B81D-E4918AF2CA05}" destId="{C23709B3-D07D-4DE8-B833-8C3991484005}" srcOrd="0" destOrd="0" presId="urn:microsoft.com/office/officeart/2005/8/layout/process1"/>
    <dgm:cxn modelId="{BB960F95-D7A2-48EE-8A3B-932132FD9CA2}" type="presParOf" srcId="{30E59DF4-D868-43FC-B81D-E4918AF2CA05}" destId="{B5D5611F-9350-4591-9796-A105112AD430}" srcOrd="1" destOrd="0" presId="urn:microsoft.com/office/officeart/2005/8/layout/process1"/>
    <dgm:cxn modelId="{DF01F441-9392-41E5-A8E2-FC24C2C40930}" type="presParOf" srcId="{B5D5611F-9350-4591-9796-A105112AD430}" destId="{0DD11234-2B3A-4B24-82FF-872937FF9497}" srcOrd="0" destOrd="0" presId="urn:microsoft.com/office/officeart/2005/8/layout/process1"/>
    <dgm:cxn modelId="{91BA0713-A607-414A-BB89-F7E555F593EB}" type="presParOf" srcId="{30E59DF4-D868-43FC-B81D-E4918AF2CA05}" destId="{7659A4B7-7959-4F3E-A164-37696ADDB3FD}" srcOrd="2" destOrd="0" presId="urn:microsoft.com/office/officeart/2005/8/layout/process1"/>
    <dgm:cxn modelId="{CCB89F57-3FBF-4ED8-950F-2F2999D528B1}" type="presParOf" srcId="{30E59DF4-D868-43FC-B81D-E4918AF2CA05}" destId="{3006685E-E56F-44E6-AA5B-8A75DA12E00A}" srcOrd="3" destOrd="0" presId="urn:microsoft.com/office/officeart/2005/8/layout/process1"/>
    <dgm:cxn modelId="{1C9CA534-DA67-446F-A8FE-31526EC734EB}" type="presParOf" srcId="{3006685E-E56F-44E6-AA5B-8A75DA12E00A}" destId="{3DBC6E03-436E-495E-AC73-08B42D157FBD}" srcOrd="0" destOrd="0" presId="urn:microsoft.com/office/officeart/2005/8/layout/process1"/>
    <dgm:cxn modelId="{1EFB4EDB-F405-4035-A67C-D7CEC41F9B1E}" type="presParOf" srcId="{30E59DF4-D868-43FC-B81D-E4918AF2CA05}" destId="{F6455861-5FF4-4C29-93C0-4DA36140BFAB}" srcOrd="4" destOrd="0" presId="urn:microsoft.com/office/officeart/2005/8/layout/process1"/>
    <dgm:cxn modelId="{B0A85F7D-5CCD-494F-97A9-AB401C1073B1}" type="presParOf" srcId="{30E59DF4-D868-43FC-B81D-E4918AF2CA05}" destId="{BC772DE2-8177-4FEA-82F2-4A82AEE515AF}" srcOrd="5" destOrd="0" presId="urn:microsoft.com/office/officeart/2005/8/layout/process1"/>
    <dgm:cxn modelId="{D4B3C4D5-F4B3-47E2-BBD1-3CED018CA3D3}" type="presParOf" srcId="{BC772DE2-8177-4FEA-82F2-4A82AEE515AF}" destId="{165B5809-19D4-4F4B-8CBC-43FCC327B624}" srcOrd="0" destOrd="0" presId="urn:microsoft.com/office/officeart/2005/8/layout/process1"/>
    <dgm:cxn modelId="{58721EF1-2F77-4660-9E6A-6CE819F38645}" type="presParOf" srcId="{30E59DF4-D868-43FC-B81D-E4918AF2CA05}" destId="{7C507621-CFA0-4C51-BC95-0523E8FAFFC3}" srcOrd="6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398E5C7-9900-4A67-9378-5C16F2F13C6F}" type="doc">
      <dgm:prSet loTypeId="urn:microsoft.com/office/officeart/2009/3/layout/StepUpProcess" loCatId="process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4BF9C576-4F99-4F09-B35A-8C686D645029}">
      <dgm:prSet phldrT="[Text]" custT="1"/>
      <dgm:spPr/>
      <dgm:t>
        <a:bodyPr/>
        <a:lstStyle/>
        <a:p>
          <a:r>
            <a:rPr lang="ro-RO" sz="2000" dirty="0" smtClean="0"/>
            <a:t>Apel Telverde</a:t>
          </a:r>
        </a:p>
        <a:p>
          <a:r>
            <a:rPr lang="ro-RO" sz="2000" dirty="0" smtClean="0"/>
            <a:t>Prezentare CTS</a:t>
          </a:r>
        </a:p>
        <a:p>
          <a:r>
            <a:rPr lang="ro-RO" sz="2000" dirty="0" smtClean="0"/>
            <a:t>Campanii organizate</a:t>
          </a:r>
        </a:p>
      </dgm:t>
    </dgm:pt>
    <dgm:pt modelId="{B983BED0-C2F3-457B-B9CB-E85524795020}" type="parTrans" cxnId="{1B2821F6-8815-4B6C-A2CE-FACCC8A9839A}">
      <dgm:prSet/>
      <dgm:spPr/>
      <dgm:t>
        <a:bodyPr/>
        <a:lstStyle/>
        <a:p>
          <a:endParaRPr lang="en-US"/>
        </a:p>
      </dgm:t>
    </dgm:pt>
    <dgm:pt modelId="{3589C7A9-F89B-4F40-B06F-AEC448593997}" type="sibTrans" cxnId="{1B2821F6-8815-4B6C-A2CE-FACCC8A9839A}">
      <dgm:prSet/>
      <dgm:spPr/>
      <dgm:t>
        <a:bodyPr/>
        <a:lstStyle/>
        <a:p>
          <a:endParaRPr lang="en-US"/>
        </a:p>
      </dgm:t>
    </dgm:pt>
    <dgm:pt modelId="{8045BA7C-5325-459E-BD19-75BA9C8BFB99}">
      <dgm:prSet phldrT="[Text]" custT="1"/>
      <dgm:spPr/>
      <dgm:t>
        <a:bodyPr/>
        <a:lstStyle/>
        <a:p>
          <a:r>
            <a:rPr lang="ro-RO" sz="2000" dirty="0" smtClean="0"/>
            <a:t>Completare documente+recoltare probe de sânge+înregistrarea datelor in Prometeus</a:t>
          </a:r>
          <a:endParaRPr lang="en-US" sz="2000" dirty="0"/>
        </a:p>
      </dgm:t>
    </dgm:pt>
    <dgm:pt modelId="{9A0D474B-B708-4398-82AA-4B9152A2E592}" type="parTrans" cxnId="{4356C17D-B23F-4221-AAD4-FAD1771ADFFE}">
      <dgm:prSet/>
      <dgm:spPr/>
      <dgm:t>
        <a:bodyPr/>
        <a:lstStyle/>
        <a:p>
          <a:endParaRPr lang="en-US"/>
        </a:p>
      </dgm:t>
    </dgm:pt>
    <dgm:pt modelId="{601FB0B4-BB60-47A0-919E-921081552E55}" type="sibTrans" cxnId="{4356C17D-B23F-4221-AAD4-FAD1771ADFFE}">
      <dgm:prSet/>
      <dgm:spPr/>
      <dgm:t>
        <a:bodyPr/>
        <a:lstStyle/>
        <a:p>
          <a:endParaRPr lang="en-US"/>
        </a:p>
      </dgm:t>
    </dgm:pt>
    <dgm:pt modelId="{6918D108-1A61-4591-BCAE-5F0254EC15F7}">
      <dgm:prSet phldrT="[Text]" custT="1"/>
      <dgm:spPr/>
      <dgm:t>
        <a:bodyPr/>
        <a:lstStyle/>
        <a:p>
          <a:r>
            <a:rPr lang="ro-RO" sz="2000" dirty="0" smtClean="0"/>
            <a:t>Laboratoare testare markeri infecţioşi şi testare HLA</a:t>
          </a:r>
          <a:endParaRPr lang="en-US" sz="2000" dirty="0"/>
        </a:p>
      </dgm:t>
    </dgm:pt>
    <dgm:pt modelId="{FD09D785-11D9-453A-BB3D-BABB39350BCB}" type="parTrans" cxnId="{4E044CE6-BF10-46BC-ABA0-9FEE925AD645}">
      <dgm:prSet/>
      <dgm:spPr/>
      <dgm:t>
        <a:bodyPr/>
        <a:lstStyle/>
        <a:p>
          <a:endParaRPr lang="en-US"/>
        </a:p>
      </dgm:t>
    </dgm:pt>
    <dgm:pt modelId="{C9D779F6-C570-43AD-A658-B771AC0DAD59}" type="sibTrans" cxnId="{4E044CE6-BF10-46BC-ABA0-9FEE925AD645}">
      <dgm:prSet/>
      <dgm:spPr/>
      <dgm:t>
        <a:bodyPr/>
        <a:lstStyle/>
        <a:p>
          <a:endParaRPr lang="en-US"/>
        </a:p>
      </dgm:t>
    </dgm:pt>
    <dgm:pt modelId="{ED5D3A2A-AF3B-45F9-87E2-08CADC0D81F2}">
      <dgm:prSet phldrT="[Text]" custT="1"/>
      <dgm:spPr/>
      <dgm:t>
        <a:bodyPr/>
        <a:lstStyle/>
        <a:p>
          <a:r>
            <a:rPr lang="ro-RO" sz="2000" dirty="0" smtClean="0"/>
            <a:t>Introducerea rezultatelor analizelor de laborator in sistemul informatic</a:t>
          </a:r>
          <a:endParaRPr lang="en-US" sz="2000" dirty="0"/>
        </a:p>
      </dgm:t>
    </dgm:pt>
    <dgm:pt modelId="{6403FF23-2638-42E1-830A-CD69171F7461}" type="parTrans" cxnId="{6E47E405-C20D-4995-9308-BEB2B53BDCE7}">
      <dgm:prSet/>
      <dgm:spPr/>
      <dgm:t>
        <a:bodyPr/>
        <a:lstStyle/>
        <a:p>
          <a:endParaRPr lang="en-US"/>
        </a:p>
      </dgm:t>
    </dgm:pt>
    <dgm:pt modelId="{2DA82B6B-E648-4737-BDEE-3209049D008B}" type="sibTrans" cxnId="{6E47E405-C20D-4995-9308-BEB2B53BDCE7}">
      <dgm:prSet/>
      <dgm:spPr/>
      <dgm:t>
        <a:bodyPr/>
        <a:lstStyle/>
        <a:p>
          <a:endParaRPr lang="en-US"/>
        </a:p>
      </dgm:t>
    </dgm:pt>
    <dgm:pt modelId="{D85C1586-D376-4DFB-BC94-B1791AFED33A}">
      <dgm:prSet phldrT="[Text]" custT="1"/>
      <dgm:spPr/>
      <dgm:t>
        <a:bodyPr/>
        <a:lstStyle/>
        <a:p>
          <a:r>
            <a:rPr lang="ro-RO" sz="2000" dirty="0" smtClean="0"/>
            <a:t>Validarea înscrierii şi trimiterea scrisorilor de confirmare a înscrierii în RNDVCSH sau de chemare in vederea consilierii celor care au rezultatele pozitive</a:t>
          </a:r>
          <a:endParaRPr lang="en-US" sz="2000" dirty="0"/>
        </a:p>
      </dgm:t>
    </dgm:pt>
    <dgm:pt modelId="{13AFCF16-ABD4-47B6-BE04-4D0008537EF0}" type="parTrans" cxnId="{4C4D9BE6-E91E-4DE1-B416-FBB798441FE2}">
      <dgm:prSet/>
      <dgm:spPr/>
      <dgm:t>
        <a:bodyPr/>
        <a:lstStyle/>
        <a:p>
          <a:endParaRPr lang="en-US"/>
        </a:p>
      </dgm:t>
    </dgm:pt>
    <dgm:pt modelId="{A438E2F8-EF96-4E4A-9C78-2D7EA7759C60}" type="sibTrans" cxnId="{4C4D9BE6-E91E-4DE1-B416-FBB798441FE2}">
      <dgm:prSet/>
      <dgm:spPr/>
      <dgm:t>
        <a:bodyPr/>
        <a:lstStyle/>
        <a:p>
          <a:endParaRPr lang="en-US"/>
        </a:p>
      </dgm:t>
    </dgm:pt>
    <dgm:pt modelId="{9BCAD93F-98C1-4D79-B822-5C14067721AA}" type="pres">
      <dgm:prSet presAssocID="{9398E5C7-9900-4A67-9378-5C16F2F13C6F}" presName="rootnode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52888F80-F03E-433C-B0D6-2ECB84FE59E6}" type="pres">
      <dgm:prSet presAssocID="{4BF9C576-4F99-4F09-B35A-8C686D645029}" presName="composite" presStyleCnt="0"/>
      <dgm:spPr/>
    </dgm:pt>
    <dgm:pt modelId="{C737C357-CA86-4EAC-8E1F-F9072F941D9A}" type="pres">
      <dgm:prSet presAssocID="{4BF9C576-4F99-4F09-B35A-8C686D645029}" presName="LShape" presStyleLbl="alignNode1" presStyleIdx="0" presStyleCnt="9"/>
      <dgm:spPr/>
    </dgm:pt>
    <dgm:pt modelId="{C6ACB7EC-BC3F-4BF7-8000-138FE0E2E766}" type="pres">
      <dgm:prSet presAssocID="{4BF9C576-4F99-4F09-B35A-8C686D645029}" presName="ParentText" presStyleLbl="revTx" presStyleIdx="0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89449BB-437E-4794-A23F-97D0DD93AA17}" type="pres">
      <dgm:prSet presAssocID="{4BF9C576-4F99-4F09-B35A-8C686D645029}" presName="Triangle" presStyleLbl="alignNode1" presStyleIdx="1" presStyleCnt="9"/>
      <dgm:spPr/>
    </dgm:pt>
    <dgm:pt modelId="{026D06EF-4859-4275-AB9B-BCC4440B1AF7}" type="pres">
      <dgm:prSet presAssocID="{3589C7A9-F89B-4F40-B06F-AEC448593997}" presName="sibTrans" presStyleCnt="0"/>
      <dgm:spPr/>
    </dgm:pt>
    <dgm:pt modelId="{1484B904-E472-4D6F-9D0B-5F4D40047FDF}" type="pres">
      <dgm:prSet presAssocID="{3589C7A9-F89B-4F40-B06F-AEC448593997}" presName="space" presStyleCnt="0"/>
      <dgm:spPr/>
    </dgm:pt>
    <dgm:pt modelId="{55B0E54B-4DF4-4786-9769-6B4243FBF4E2}" type="pres">
      <dgm:prSet presAssocID="{8045BA7C-5325-459E-BD19-75BA9C8BFB99}" presName="composite" presStyleCnt="0"/>
      <dgm:spPr/>
    </dgm:pt>
    <dgm:pt modelId="{1637490A-2D2D-4ACF-A53E-CC8DCF599F2B}" type="pres">
      <dgm:prSet presAssocID="{8045BA7C-5325-459E-BD19-75BA9C8BFB99}" presName="LShape" presStyleLbl="alignNode1" presStyleIdx="2" presStyleCnt="9"/>
      <dgm:spPr/>
    </dgm:pt>
    <dgm:pt modelId="{DA3C01C0-5CB0-44D7-BAD3-167BAEBD1800}" type="pres">
      <dgm:prSet presAssocID="{8045BA7C-5325-459E-BD19-75BA9C8BFB99}" presName="ParentText" presStyleLbl="revTx" presStyleIdx="1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65C2F1F-074B-4E0E-A737-96A53DDE647B}" type="pres">
      <dgm:prSet presAssocID="{8045BA7C-5325-459E-BD19-75BA9C8BFB99}" presName="Triangle" presStyleLbl="alignNode1" presStyleIdx="3" presStyleCnt="9"/>
      <dgm:spPr/>
    </dgm:pt>
    <dgm:pt modelId="{3E2AC273-9200-4672-9C8A-8687230239B3}" type="pres">
      <dgm:prSet presAssocID="{601FB0B4-BB60-47A0-919E-921081552E55}" presName="sibTrans" presStyleCnt="0"/>
      <dgm:spPr/>
    </dgm:pt>
    <dgm:pt modelId="{8F241AD9-1C7B-4A80-B096-E86D90C538EB}" type="pres">
      <dgm:prSet presAssocID="{601FB0B4-BB60-47A0-919E-921081552E55}" presName="space" presStyleCnt="0"/>
      <dgm:spPr/>
    </dgm:pt>
    <dgm:pt modelId="{6373B757-7AF3-4CF7-9D1E-A38F91CD1AE0}" type="pres">
      <dgm:prSet presAssocID="{6918D108-1A61-4591-BCAE-5F0254EC15F7}" presName="composite" presStyleCnt="0"/>
      <dgm:spPr/>
    </dgm:pt>
    <dgm:pt modelId="{EC9FF8B6-6EEA-4F3F-A5AF-39EFBFC869EF}" type="pres">
      <dgm:prSet presAssocID="{6918D108-1A61-4591-BCAE-5F0254EC15F7}" presName="LShape" presStyleLbl="alignNode1" presStyleIdx="4" presStyleCnt="9"/>
      <dgm:spPr/>
    </dgm:pt>
    <dgm:pt modelId="{257DE848-24B1-4434-98C1-C15A2B1CA312}" type="pres">
      <dgm:prSet presAssocID="{6918D108-1A61-4591-BCAE-5F0254EC15F7}" presName="ParentText" presStyleLbl="revTx" presStyleIdx="2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E40FE1C-A376-4C92-9B7F-DAF15B9BBD7E}" type="pres">
      <dgm:prSet presAssocID="{6918D108-1A61-4591-BCAE-5F0254EC15F7}" presName="Triangle" presStyleLbl="alignNode1" presStyleIdx="5" presStyleCnt="9"/>
      <dgm:spPr/>
    </dgm:pt>
    <dgm:pt modelId="{064D1ACE-CD37-4032-B134-30C12483E3C1}" type="pres">
      <dgm:prSet presAssocID="{C9D779F6-C570-43AD-A658-B771AC0DAD59}" presName="sibTrans" presStyleCnt="0"/>
      <dgm:spPr/>
    </dgm:pt>
    <dgm:pt modelId="{987046A1-0FCE-46A5-BC5A-1006FC8A25A5}" type="pres">
      <dgm:prSet presAssocID="{C9D779F6-C570-43AD-A658-B771AC0DAD59}" presName="space" presStyleCnt="0"/>
      <dgm:spPr/>
    </dgm:pt>
    <dgm:pt modelId="{8E915B05-B8DB-442F-B37B-43857A03430E}" type="pres">
      <dgm:prSet presAssocID="{ED5D3A2A-AF3B-45F9-87E2-08CADC0D81F2}" presName="composite" presStyleCnt="0"/>
      <dgm:spPr/>
    </dgm:pt>
    <dgm:pt modelId="{7B91011A-0DE2-4ACA-8982-A12DA26CB54E}" type="pres">
      <dgm:prSet presAssocID="{ED5D3A2A-AF3B-45F9-87E2-08CADC0D81F2}" presName="LShape" presStyleLbl="alignNode1" presStyleIdx="6" presStyleCnt="9"/>
      <dgm:spPr/>
    </dgm:pt>
    <dgm:pt modelId="{A90125AB-C279-4E7B-8A79-CD1343395F3D}" type="pres">
      <dgm:prSet presAssocID="{ED5D3A2A-AF3B-45F9-87E2-08CADC0D81F2}" presName="ParentText" presStyleLbl="revTx" presStyleIdx="3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391428F-C16B-408C-9BCC-08EF8A9DD936}" type="pres">
      <dgm:prSet presAssocID="{ED5D3A2A-AF3B-45F9-87E2-08CADC0D81F2}" presName="Triangle" presStyleLbl="alignNode1" presStyleIdx="7" presStyleCnt="9"/>
      <dgm:spPr/>
    </dgm:pt>
    <dgm:pt modelId="{360F59F4-00F8-4F71-BDDC-2209EAA5B1FF}" type="pres">
      <dgm:prSet presAssocID="{2DA82B6B-E648-4737-BDEE-3209049D008B}" presName="sibTrans" presStyleCnt="0"/>
      <dgm:spPr/>
    </dgm:pt>
    <dgm:pt modelId="{51F29D0B-E56D-4D4D-BB1A-37F8DAA3D247}" type="pres">
      <dgm:prSet presAssocID="{2DA82B6B-E648-4737-BDEE-3209049D008B}" presName="space" presStyleCnt="0"/>
      <dgm:spPr/>
    </dgm:pt>
    <dgm:pt modelId="{6F9AD418-B336-4938-9101-5EE20EDC3383}" type="pres">
      <dgm:prSet presAssocID="{D85C1586-D376-4DFB-BC94-B1791AFED33A}" presName="composite" presStyleCnt="0"/>
      <dgm:spPr/>
    </dgm:pt>
    <dgm:pt modelId="{7AA48DE4-F17E-47AB-B18E-59C5A778FE4B}" type="pres">
      <dgm:prSet presAssocID="{D85C1586-D376-4DFB-BC94-B1791AFED33A}" presName="LShape" presStyleLbl="alignNode1" presStyleIdx="8" presStyleCnt="9"/>
      <dgm:spPr/>
    </dgm:pt>
    <dgm:pt modelId="{9C6FBD03-5A77-48B3-93CF-EBBC92B4BFA7}" type="pres">
      <dgm:prSet presAssocID="{D85C1586-D376-4DFB-BC94-B1791AFED33A}" presName="ParentText" presStyleLbl="revTx" presStyleIdx="4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74AF4210-1BB8-4E4C-A6B8-CA3EEB4FF78C}" type="presOf" srcId="{8045BA7C-5325-459E-BD19-75BA9C8BFB99}" destId="{DA3C01C0-5CB0-44D7-BAD3-167BAEBD1800}" srcOrd="0" destOrd="0" presId="urn:microsoft.com/office/officeart/2009/3/layout/StepUpProcess"/>
    <dgm:cxn modelId="{A24C3D7E-8990-4988-977C-F068D921B126}" type="presOf" srcId="{ED5D3A2A-AF3B-45F9-87E2-08CADC0D81F2}" destId="{A90125AB-C279-4E7B-8A79-CD1343395F3D}" srcOrd="0" destOrd="0" presId="urn:microsoft.com/office/officeart/2009/3/layout/StepUpProcess"/>
    <dgm:cxn modelId="{4C4D9BE6-E91E-4DE1-B416-FBB798441FE2}" srcId="{9398E5C7-9900-4A67-9378-5C16F2F13C6F}" destId="{D85C1586-D376-4DFB-BC94-B1791AFED33A}" srcOrd="4" destOrd="0" parTransId="{13AFCF16-ABD4-47B6-BE04-4D0008537EF0}" sibTransId="{A438E2F8-EF96-4E4A-9C78-2D7EA7759C60}"/>
    <dgm:cxn modelId="{01F3E8F1-1C48-4890-BB56-4F636268DC2F}" type="presOf" srcId="{6918D108-1A61-4591-BCAE-5F0254EC15F7}" destId="{257DE848-24B1-4434-98C1-C15A2B1CA312}" srcOrd="0" destOrd="0" presId="urn:microsoft.com/office/officeart/2009/3/layout/StepUpProcess"/>
    <dgm:cxn modelId="{BAD85C5C-EDFE-42E2-A072-447DADA93197}" type="presOf" srcId="{9398E5C7-9900-4A67-9378-5C16F2F13C6F}" destId="{9BCAD93F-98C1-4D79-B822-5C14067721AA}" srcOrd="0" destOrd="0" presId="urn:microsoft.com/office/officeart/2009/3/layout/StepUpProcess"/>
    <dgm:cxn modelId="{4356C17D-B23F-4221-AAD4-FAD1771ADFFE}" srcId="{9398E5C7-9900-4A67-9378-5C16F2F13C6F}" destId="{8045BA7C-5325-459E-BD19-75BA9C8BFB99}" srcOrd="1" destOrd="0" parTransId="{9A0D474B-B708-4398-82AA-4B9152A2E592}" sibTransId="{601FB0B4-BB60-47A0-919E-921081552E55}"/>
    <dgm:cxn modelId="{6E47E405-C20D-4995-9308-BEB2B53BDCE7}" srcId="{9398E5C7-9900-4A67-9378-5C16F2F13C6F}" destId="{ED5D3A2A-AF3B-45F9-87E2-08CADC0D81F2}" srcOrd="3" destOrd="0" parTransId="{6403FF23-2638-42E1-830A-CD69171F7461}" sibTransId="{2DA82B6B-E648-4737-BDEE-3209049D008B}"/>
    <dgm:cxn modelId="{4E044CE6-BF10-46BC-ABA0-9FEE925AD645}" srcId="{9398E5C7-9900-4A67-9378-5C16F2F13C6F}" destId="{6918D108-1A61-4591-BCAE-5F0254EC15F7}" srcOrd="2" destOrd="0" parTransId="{FD09D785-11D9-453A-BB3D-BABB39350BCB}" sibTransId="{C9D779F6-C570-43AD-A658-B771AC0DAD59}"/>
    <dgm:cxn modelId="{1B2821F6-8815-4B6C-A2CE-FACCC8A9839A}" srcId="{9398E5C7-9900-4A67-9378-5C16F2F13C6F}" destId="{4BF9C576-4F99-4F09-B35A-8C686D645029}" srcOrd="0" destOrd="0" parTransId="{B983BED0-C2F3-457B-B9CB-E85524795020}" sibTransId="{3589C7A9-F89B-4F40-B06F-AEC448593997}"/>
    <dgm:cxn modelId="{9F4A2233-4F77-4916-A4FE-201197783BC4}" type="presOf" srcId="{4BF9C576-4F99-4F09-B35A-8C686D645029}" destId="{C6ACB7EC-BC3F-4BF7-8000-138FE0E2E766}" srcOrd="0" destOrd="0" presId="urn:microsoft.com/office/officeart/2009/3/layout/StepUpProcess"/>
    <dgm:cxn modelId="{EE92253C-BBA7-4CDC-9472-5019B75702DA}" type="presOf" srcId="{D85C1586-D376-4DFB-BC94-B1791AFED33A}" destId="{9C6FBD03-5A77-48B3-93CF-EBBC92B4BFA7}" srcOrd="0" destOrd="0" presId="urn:microsoft.com/office/officeart/2009/3/layout/StepUpProcess"/>
    <dgm:cxn modelId="{82E88D98-37C8-41BB-BEFA-75D09046A435}" type="presParOf" srcId="{9BCAD93F-98C1-4D79-B822-5C14067721AA}" destId="{52888F80-F03E-433C-B0D6-2ECB84FE59E6}" srcOrd="0" destOrd="0" presId="urn:microsoft.com/office/officeart/2009/3/layout/StepUpProcess"/>
    <dgm:cxn modelId="{CBE5A8C9-8E44-45FB-A1EA-77D5872A9A5A}" type="presParOf" srcId="{52888F80-F03E-433C-B0D6-2ECB84FE59E6}" destId="{C737C357-CA86-4EAC-8E1F-F9072F941D9A}" srcOrd="0" destOrd="0" presId="urn:microsoft.com/office/officeart/2009/3/layout/StepUpProcess"/>
    <dgm:cxn modelId="{474FF133-E612-43D0-9008-794884679FCA}" type="presParOf" srcId="{52888F80-F03E-433C-B0D6-2ECB84FE59E6}" destId="{C6ACB7EC-BC3F-4BF7-8000-138FE0E2E766}" srcOrd="1" destOrd="0" presId="urn:microsoft.com/office/officeart/2009/3/layout/StepUpProcess"/>
    <dgm:cxn modelId="{90662084-1101-4DE7-ABA3-996AB55F57DA}" type="presParOf" srcId="{52888F80-F03E-433C-B0D6-2ECB84FE59E6}" destId="{B89449BB-437E-4794-A23F-97D0DD93AA17}" srcOrd="2" destOrd="0" presId="urn:microsoft.com/office/officeart/2009/3/layout/StepUpProcess"/>
    <dgm:cxn modelId="{F35E6A3C-65D5-45E9-8AB6-1E634B09B7DA}" type="presParOf" srcId="{9BCAD93F-98C1-4D79-B822-5C14067721AA}" destId="{026D06EF-4859-4275-AB9B-BCC4440B1AF7}" srcOrd="1" destOrd="0" presId="urn:microsoft.com/office/officeart/2009/3/layout/StepUpProcess"/>
    <dgm:cxn modelId="{69C53ADD-4042-4F80-A68A-A480C06397C4}" type="presParOf" srcId="{026D06EF-4859-4275-AB9B-BCC4440B1AF7}" destId="{1484B904-E472-4D6F-9D0B-5F4D40047FDF}" srcOrd="0" destOrd="0" presId="urn:microsoft.com/office/officeart/2009/3/layout/StepUpProcess"/>
    <dgm:cxn modelId="{638BA26D-7F16-4AFE-8CF1-0DFB41D053BE}" type="presParOf" srcId="{9BCAD93F-98C1-4D79-B822-5C14067721AA}" destId="{55B0E54B-4DF4-4786-9769-6B4243FBF4E2}" srcOrd="2" destOrd="0" presId="urn:microsoft.com/office/officeart/2009/3/layout/StepUpProcess"/>
    <dgm:cxn modelId="{3A84B45E-2289-420F-ACEF-1A36A7C943B1}" type="presParOf" srcId="{55B0E54B-4DF4-4786-9769-6B4243FBF4E2}" destId="{1637490A-2D2D-4ACF-A53E-CC8DCF599F2B}" srcOrd="0" destOrd="0" presId="urn:microsoft.com/office/officeart/2009/3/layout/StepUpProcess"/>
    <dgm:cxn modelId="{BE67E63C-0C5F-49EA-84DA-4F1D26D74E80}" type="presParOf" srcId="{55B0E54B-4DF4-4786-9769-6B4243FBF4E2}" destId="{DA3C01C0-5CB0-44D7-BAD3-167BAEBD1800}" srcOrd="1" destOrd="0" presId="urn:microsoft.com/office/officeart/2009/3/layout/StepUpProcess"/>
    <dgm:cxn modelId="{C6274B1D-C9C3-474F-B9FC-FA67AF0638B4}" type="presParOf" srcId="{55B0E54B-4DF4-4786-9769-6B4243FBF4E2}" destId="{265C2F1F-074B-4E0E-A737-96A53DDE647B}" srcOrd="2" destOrd="0" presId="urn:microsoft.com/office/officeart/2009/3/layout/StepUpProcess"/>
    <dgm:cxn modelId="{AC2825CB-7737-4BCE-B2B2-C7BB973CA6CE}" type="presParOf" srcId="{9BCAD93F-98C1-4D79-B822-5C14067721AA}" destId="{3E2AC273-9200-4672-9C8A-8687230239B3}" srcOrd="3" destOrd="0" presId="urn:microsoft.com/office/officeart/2009/3/layout/StepUpProcess"/>
    <dgm:cxn modelId="{6B75C199-510B-4C13-A0FC-847D12FE36B0}" type="presParOf" srcId="{3E2AC273-9200-4672-9C8A-8687230239B3}" destId="{8F241AD9-1C7B-4A80-B096-E86D90C538EB}" srcOrd="0" destOrd="0" presId="urn:microsoft.com/office/officeart/2009/3/layout/StepUpProcess"/>
    <dgm:cxn modelId="{6E58B302-D96F-44D6-849E-62A8D0AD789F}" type="presParOf" srcId="{9BCAD93F-98C1-4D79-B822-5C14067721AA}" destId="{6373B757-7AF3-4CF7-9D1E-A38F91CD1AE0}" srcOrd="4" destOrd="0" presId="urn:microsoft.com/office/officeart/2009/3/layout/StepUpProcess"/>
    <dgm:cxn modelId="{AA6E9B2F-E177-4378-8D0D-B98F4E9E5F3A}" type="presParOf" srcId="{6373B757-7AF3-4CF7-9D1E-A38F91CD1AE0}" destId="{EC9FF8B6-6EEA-4F3F-A5AF-39EFBFC869EF}" srcOrd="0" destOrd="0" presId="urn:microsoft.com/office/officeart/2009/3/layout/StepUpProcess"/>
    <dgm:cxn modelId="{5D4288A3-D82A-4992-ADD2-44924B492780}" type="presParOf" srcId="{6373B757-7AF3-4CF7-9D1E-A38F91CD1AE0}" destId="{257DE848-24B1-4434-98C1-C15A2B1CA312}" srcOrd="1" destOrd="0" presId="urn:microsoft.com/office/officeart/2009/3/layout/StepUpProcess"/>
    <dgm:cxn modelId="{89B97E50-156B-421D-93F3-C769D33978AD}" type="presParOf" srcId="{6373B757-7AF3-4CF7-9D1E-A38F91CD1AE0}" destId="{2E40FE1C-A376-4C92-9B7F-DAF15B9BBD7E}" srcOrd="2" destOrd="0" presId="urn:microsoft.com/office/officeart/2009/3/layout/StepUpProcess"/>
    <dgm:cxn modelId="{45A00C2F-59A1-41AF-943D-264E32A21501}" type="presParOf" srcId="{9BCAD93F-98C1-4D79-B822-5C14067721AA}" destId="{064D1ACE-CD37-4032-B134-30C12483E3C1}" srcOrd="5" destOrd="0" presId="urn:microsoft.com/office/officeart/2009/3/layout/StepUpProcess"/>
    <dgm:cxn modelId="{832C5CB8-F466-480C-A7F8-B3E63AA74D78}" type="presParOf" srcId="{064D1ACE-CD37-4032-B134-30C12483E3C1}" destId="{987046A1-0FCE-46A5-BC5A-1006FC8A25A5}" srcOrd="0" destOrd="0" presId="urn:microsoft.com/office/officeart/2009/3/layout/StepUpProcess"/>
    <dgm:cxn modelId="{CB5964E9-5097-47FB-9B09-7A95E1D32AC1}" type="presParOf" srcId="{9BCAD93F-98C1-4D79-B822-5C14067721AA}" destId="{8E915B05-B8DB-442F-B37B-43857A03430E}" srcOrd="6" destOrd="0" presId="urn:microsoft.com/office/officeart/2009/3/layout/StepUpProcess"/>
    <dgm:cxn modelId="{3FA4F809-9E5A-4182-9BB7-E7A66717CE79}" type="presParOf" srcId="{8E915B05-B8DB-442F-B37B-43857A03430E}" destId="{7B91011A-0DE2-4ACA-8982-A12DA26CB54E}" srcOrd="0" destOrd="0" presId="urn:microsoft.com/office/officeart/2009/3/layout/StepUpProcess"/>
    <dgm:cxn modelId="{CA692274-9DE2-4FAC-A7BD-3419B6052A81}" type="presParOf" srcId="{8E915B05-B8DB-442F-B37B-43857A03430E}" destId="{A90125AB-C279-4E7B-8A79-CD1343395F3D}" srcOrd="1" destOrd="0" presId="urn:microsoft.com/office/officeart/2009/3/layout/StepUpProcess"/>
    <dgm:cxn modelId="{37FCC14E-875F-4B4C-B2BD-8E4C5C549538}" type="presParOf" srcId="{8E915B05-B8DB-442F-B37B-43857A03430E}" destId="{A391428F-C16B-408C-9BCC-08EF8A9DD936}" srcOrd="2" destOrd="0" presId="urn:microsoft.com/office/officeart/2009/3/layout/StepUpProcess"/>
    <dgm:cxn modelId="{15CA0335-4F80-4C0B-9CD2-4507549F1530}" type="presParOf" srcId="{9BCAD93F-98C1-4D79-B822-5C14067721AA}" destId="{360F59F4-00F8-4F71-BDDC-2209EAA5B1FF}" srcOrd="7" destOrd="0" presId="urn:microsoft.com/office/officeart/2009/3/layout/StepUpProcess"/>
    <dgm:cxn modelId="{C3B04D63-1631-4398-8609-F0F973B9DD7D}" type="presParOf" srcId="{360F59F4-00F8-4F71-BDDC-2209EAA5B1FF}" destId="{51F29D0B-E56D-4D4D-BB1A-37F8DAA3D247}" srcOrd="0" destOrd="0" presId="urn:microsoft.com/office/officeart/2009/3/layout/StepUpProcess"/>
    <dgm:cxn modelId="{D471F582-CA83-43A5-9C28-A4E9DE164F19}" type="presParOf" srcId="{9BCAD93F-98C1-4D79-B822-5C14067721AA}" destId="{6F9AD418-B336-4938-9101-5EE20EDC3383}" srcOrd="8" destOrd="0" presId="urn:microsoft.com/office/officeart/2009/3/layout/StepUpProcess"/>
    <dgm:cxn modelId="{32A513E1-2961-4E21-B0C4-79C589B16423}" type="presParOf" srcId="{6F9AD418-B336-4938-9101-5EE20EDC3383}" destId="{7AA48DE4-F17E-47AB-B18E-59C5A778FE4B}" srcOrd="0" destOrd="0" presId="urn:microsoft.com/office/officeart/2009/3/layout/StepUpProcess"/>
    <dgm:cxn modelId="{CFEDBBD4-4CA4-4C1C-8045-8003FC71B137}" type="presParOf" srcId="{6F9AD418-B336-4938-9101-5EE20EDC3383}" destId="{9C6FBD03-5A77-48B3-93CF-EBBC92B4BFA7}" srcOrd="1" destOrd="0" presId="urn:microsoft.com/office/officeart/2009/3/layout/StepUp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23709B3-D07D-4DE8-B833-8C3991484005}">
      <dsp:nvSpPr>
        <dsp:cNvPr id="0" name=""/>
        <dsp:cNvSpPr/>
      </dsp:nvSpPr>
      <dsp:spPr>
        <a:xfrm>
          <a:off x="3783" y="1230541"/>
          <a:ext cx="1654429" cy="236967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err="1" smtClean="0"/>
            <a:t>Potentialul</a:t>
          </a:r>
          <a:r>
            <a:rPr lang="en-US" sz="1700" kern="1200" dirty="0" smtClean="0"/>
            <a:t> donator (care </a:t>
          </a:r>
          <a:r>
            <a:rPr lang="en-US" sz="1700" kern="1200" dirty="0" err="1" smtClean="0"/>
            <a:t>i</a:t>
          </a:r>
          <a:r>
            <a:rPr lang="ro-RO" sz="1700" kern="1200" dirty="0" smtClean="0"/>
            <a:t>ş</a:t>
          </a:r>
          <a:r>
            <a:rPr lang="en-US" sz="1700" kern="1200" dirty="0" err="1" smtClean="0"/>
            <a:t>i</a:t>
          </a:r>
          <a:r>
            <a:rPr lang="en-US" sz="1700" kern="1200" dirty="0" smtClean="0"/>
            <a:t> </a:t>
          </a:r>
          <a:r>
            <a:rPr lang="en-US" sz="1700" kern="1200" dirty="0" err="1" smtClean="0"/>
            <a:t>exprim</a:t>
          </a:r>
          <a:r>
            <a:rPr lang="ro-RO" sz="1700" kern="1200" dirty="0" smtClean="0"/>
            <a:t>ă</a:t>
          </a:r>
          <a:r>
            <a:rPr lang="en-US" sz="1700" kern="1200" dirty="0" smtClean="0"/>
            <a:t> </a:t>
          </a:r>
          <a:r>
            <a:rPr lang="en-US" sz="1700" kern="1200" dirty="0" err="1" smtClean="0"/>
            <a:t>dorin</a:t>
          </a:r>
          <a:r>
            <a:rPr lang="ro-RO" sz="1700" kern="1200" dirty="0" smtClean="0"/>
            <a:t>ţ</a:t>
          </a:r>
          <a:r>
            <a:rPr lang="en-US" sz="1700" kern="1200" dirty="0" smtClean="0"/>
            <a:t>a de a se </a:t>
          </a:r>
          <a:r>
            <a:rPr lang="ro-RO" sz="1700" kern="1200" dirty="0" smtClean="0"/>
            <a:t>î</a:t>
          </a:r>
          <a:r>
            <a:rPr lang="en-US" sz="1700" kern="1200" dirty="0" err="1" smtClean="0"/>
            <a:t>nscrie</a:t>
          </a:r>
          <a:r>
            <a:rPr lang="en-US" sz="1700" kern="1200" dirty="0" smtClean="0"/>
            <a:t>) </a:t>
          </a:r>
          <a:r>
            <a:rPr lang="en-US" sz="1700" kern="1200" dirty="0" err="1" smtClean="0"/>
            <a:t>este</a:t>
          </a:r>
          <a:r>
            <a:rPr lang="en-US" sz="1700" kern="1200" dirty="0" smtClean="0"/>
            <a:t> </a:t>
          </a:r>
          <a:r>
            <a:rPr lang="en-US" sz="1700" kern="1200" dirty="0" err="1" smtClean="0"/>
            <a:t>informat</a:t>
          </a:r>
          <a:r>
            <a:rPr lang="en-US" sz="1700" kern="1200" dirty="0" smtClean="0"/>
            <a:t> cu </a:t>
          </a:r>
          <a:r>
            <a:rPr lang="en-US" sz="1700" kern="1200" dirty="0" err="1" smtClean="0"/>
            <a:t>privire</a:t>
          </a:r>
          <a:r>
            <a:rPr lang="en-US" sz="1700" kern="1200" dirty="0" smtClean="0"/>
            <a:t> la pa</a:t>
          </a:r>
          <a:r>
            <a:rPr lang="ro-RO" sz="1700" kern="1200" dirty="0" smtClean="0"/>
            <a:t>ş</a:t>
          </a:r>
          <a:r>
            <a:rPr lang="en-US" sz="1700" kern="1200" dirty="0" smtClean="0"/>
            <a:t>ii </a:t>
          </a:r>
          <a:r>
            <a:rPr lang="en-US" sz="1700" kern="1200" dirty="0" err="1" smtClean="0"/>
            <a:t>pe</a:t>
          </a:r>
          <a:r>
            <a:rPr lang="en-US" sz="1700" kern="1200" dirty="0" smtClean="0"/>
            <a:t> care </a:t>
          </a:r>
          <a:r>
            <a:rPr lang="en-US" sz="1700" kern="1200" dirty="0" err="1" smtClean="0"/>
            <a:t>trebuie</a:t>
          </a:r>
          <a:r>
            <a:rPr lang="en-US" sz="1700" kern="1200" dirty="0" smtClean="0"/>
            <a:t> s</a:t>
          </a:r>
          <a:r>
            <a:rPr lang="ro-RO" sz="1700" kern="1200" dirty="0" smtClean="0"/>
            <a:t>ă</a:t>
          </a:r>
          <a:r>
            <a:rPr lang="en-US" sz="1700" kern="1200" dirty="0" smtClean="0"/>
            <a:t> </a:t>
          </a:r>
          <a:r>
            <a:rPr lang="ro-RO" sz="1700" kern="1200" dirty="0" smtClean="0"/>
            <a:t>î</a:t>
          </a:r>
          <a:r>
            <a:rPr lang="en-US" sz="1700" kern="1200" dirty="0" err="1" smtClean="0"/>
            <a:t>i</a:t>
          </a:r>
          <a:r>
            <a:rPr lang="en-US" sz="1700" kern="1200" dirty="0" smtClean="0"/>
            <a:t> </a:t>
          </a:r>
          <a:r>
            <a:rPr lang="en-US" sz="1700" kern="1200" dirty="0" err="1" smtClean="0"/>
            <a:t>parcurg</a:t>
          </a:r>
          <a:r>
            <a:rPr lang="ro-RO" sz="1700" kern="1200" dirty="0" smtClean="0"/>
            <a:t>ă</a:t>
          </a:r>
          <a:endParaRPr lang="en-US" sz="1700" kern="1200" dirty="0"/>
        </a:p>
      </dsp:txBody>
      <dsp:txXfrm>
        <a:off x="52240" y="1278998"/>
        <a:ext cx="1557515" cy="2272765"/>
      </dsp:txXfrm>
    </dsp:sp>
    <dsp:sp modelId="{B5D5611F-9350-4591-9796-A105112AD430}">
      <dsp:nvSpPr>
        <dsp:cNvPr id="0" name=""/>
        <dsp:cNvSpPr/>
      </dsp:nvSpPr>
      <dsp:spPr>
        <a:xfrm>
          <a:off x="1823656" y="2210232"/>
          <a:ext cx="350739" cy="410298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400" kern="1200"/>
        </a:p>
      </dsp:txBody>
      <dsp:txXfrm>
        <a:off x="1823656" y="2292292"/>
        <a:ext cx="245517" cy="246178"/>
      </dsp:txXfrm>
    </dsp:sp>
    <dsp:sp modelId="{7659A4B7-7959-4F3E-A164-37696ADDB3FD}">
      <dsp:nvSpPr>
        <dsp:cNvPr id="0" name=""/>
        <dsp:cNvSpPr/>
      </dsp:nvSpPr>
      <dsp:spPr>
        <a:xfrm>
          <a:off x="2319984" y="1230541"/>
          <a:ext cx="1654429" cy="236967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err="1" smtClean="0"/>
            <a:t>Completarea</a:t>
          </a:r>
          <a:r>
            <a:rPr lang="en-US" sz="1700" kern="1200" dirty="0" smtClean="0"/>
            <a:t> </a:t>
          </a:r>
          <a:r>
            <a:rPr lang="en-US" sz="1700" kern="1200" dirty="0" err="1" smtClean="0"/>
            <a:t>documentelor</a:t>
          </a:r>
          <a:r>
            <a:rPr lang="en-US" sz="1700" kern="1200" dirty="0" smtClean="0"/>
            <a:t> : </a:t>
          </a:r>
          <a:r>
            <a:rPr lang="en-US" sz="1700" kern="1200" dirty="0" err="1" smtClean="0"/>
            <a:t>consim</a:t>
          </a:r>
          <a:r>
            <a:rPr lang="ro-RO" sz="1700" kern="1200" dirty="0" smtClean="0"/>
            <a:t>ţă</a:t>
          </a:r>
          <a:r>
            <a:rPr lang="en-US" sz="1700" kern="1200" dirty="0" err="1" smtClean="0"/>
            <a:t>mantul</a:t>
          </a:r>
          <a:r>
            <a:rPr lang="en-US" sz="1700" kern="1200" dirty="0" smtClean="0"/>
            <a:t> la </a:t>
          </a:r>
          <a:r>
            <a:rPr lang="ro-RO" sz="1700" kern="1200" dirty="0" smtClean="0"/>
            <a:t>î</a:t>
          </a:r>
          <a:r>
            <a:rPr lang="en-US" sz="1700" kern="1200" dirty="0" err="1" smtClean="0"/>
            <a:t>nscriere</a:t>
          </a:r>
          <a:r>
            <a:rPr lang="en-US" sz="1700" kern="1200" dirty="0" smtClean="0"/>
            <a:t>, </a:t>
          </a:r>
          <a:r>
            <a:rPr lang="en-US" sz="1700" kern="1200" dirty="0" err="1" smtClean="0"/>
            <a:t>chestionarul</a:t>
          </a:r>
          <a:r>
            <a:rPr lang="en-US" sz="1700" kern="1200" dirty="0" smtClean="0"/>
            <a:t> medical, </a:t>
          </a:r>
          <a:r>
            <a:rPr lang="en-US" sz="1700" kern="1200" dirty="0" err="1" smtClean="0"/>
            <a:t>informarea</a:t>
          </a:r>
          <a:endParaRPr lang="en-US" sz="1700" kern="1200" dirty="0"/>
        </a:p>
      </dsp:txBody>
      <dsp:txXfrm>
        <a:off x="2368441" y="1278998"/>
        <a:ext cx="1557515" cy="2272765"/>
      </dsp:txXfrm>
    </dsp:sp>
    <dsp:sp modelId="{3006685E-E56F-44E6-AA5B-8A75DA12E00A}">
      <dsp:nvSpPr>
        <dsp:cNvPr id="0" name=""/>
        <dsp:cNvSpPr/>
      </dsp:nvSpPr>
      <dsp:spPr>
        <a:xfrm>
          <a:off x="4139857" y="2210232"/>
          <a:ext cx="350739" cy="410298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400" kern="1200"/>
        </a:p>
      </dsp:txBody>
      <dsp:txXfrm>
        <a:off x="4139857" y="2292292"/>
        <a:ext cx="245517" cy="246178"/>
      </dsp:txXfrm>
    </dsp:sp>
    <dsp:sp modelId="{F6455861-5FF4-4C29-93C0-4DA36140BFAB}">
      <dsp:nvSpPr>
        <dsp:cNvPr id="0" name=""/>
        <dsp:cNvSpPr/>
      </dsp:nvSpPr>
      <dsp:spPr>
        <a:xfrm>
          <a:off x="4636185" y="1230541"/>
          <a:ext cx="1654429" cy="236967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err="1" smtClean="0"/>
            <a:t>Evaluarea</a:t>
          </a:r>
          <a:r>
            <a:rPr lang="en-US" sz="1700" kern="1200" dirty="0" smtClean="0"/>
            <a:t> r</a:t>
          </a:r>
          <a:r>
            <a:rPr lang="ro-RO" sz="1700" kern="1200" dirty="0" smtClean="0"/>
            <a:t>ă</a:t>
          </a:r>
          <a:r>
            <a:rPr lang="en-US" sz="1700" kern="1200" dirty="0" err="1" smtClean="0"/>
            <a:t>spunsurilor</a:t>
          </a:r>
          <a:r>
            <a:rPr lang="en-US" sz="1700" kern="1200" dirty="0" smtClean="0"/>
            <a:t> </a:t>
          </a:r>
          <a:r>
            <a:rPr lang="en-US" sz="1700" kern="1200" dirty="0" err="1" smtClean="0"/>
            <a:t>si</a:t>
          </a:r>
          <a:r>
            <a:rPr lang="en-US" sz="1700" kern="1200" dirty="0" smtClean="0"/>
            <a:t> </a:t>
          </a:r>
          <a:r>
            <a:rPr lang="en-US" sz="1700" kern="1200" dirty="0" err="1" smtClean="0"/>
            <a:t>stabilirea</a:t>
          </a:r>
          <a:r>
            <a:rPr lang="en-US" sz="1700" kern="1200" dirty="0" smtClean="0"/>
            <a:t> </a:t>
          </a:r>
          <a:r>
            <a:rPr lang="en-US" sz="1700" kern="1200" dirty="0" err="1" smtClean="0"/>
            <a:t>eligibilitatii</a:t>
          </a:r>
          <a:r>
            <a:rPr lang="en-US" sz="1700" kern="1200" dirty="0" smtClean="0"/>
            <a:t> conform </a:t>
          </a:r>
          <a:r>
            <a:rPr lang="en-US" sz="1700" kern="1200" dirty="0" err="1" smtClean="0"/>
            <a:t>criteriilor</a:t>
          </a:r>
          <a:r>
            <a:rPr lang="en-US" sz="1700" kern="1200" dirty="0" smtClean="0"/>
            <a:t> AMDM</a:t>
          </a:r>
          <a:endParaRPr lang="en-US" sz="1700" kern="1200" dirty="0"/>
        </a:p>
      </dsp:txBody>
      <dsp:txXfrm>
        <a:off x="4684642" y="1278998"/>
        <a:ext cx="1557515" cy="2272765"/>
      </dsp:txXfrm>
    </dsp:sp>
    <dsp:sp modelId="{BC772DE2-8177-4FEA-82F2-4A82AEE515AF}">
      <dsp:nvSpPr>
        <dsp:cNvPr id="0" name=""/>
        <dsp:cNvSpPr/>
      </dsp:nvSpPr>
      <dsp:spPr>
        <a:xfrm>
          <a:off x="6456058" y="2210232"/>
          <a:ext cx="350739" cy="410298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400" kern="1200"/>
        </a:p>
      </dsp:txBody>
      <dsp:txXfrm>
        <a:off x="6456058" y="2292292"/>
        <a:ext cx="245517" cy="246178"/>
      </dsp:txXfrm>
    </dsp:sp>
    <dsp:sp modelId="{7C507621-CFA0-4C51-BC95-0523E8FAFFC3}">
      <dsp:nvSpPr>
        <dsp:cNvPr id="0" name=""/>
        <dsp:cNvSpPr/>
      </dsp:nvSpPr>
      <dsp:spPr>
        <a:xfrm>
          <a:off x="6952386" y="1230541"/>
          <a:ext cx="1654429" cy="236967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err="1" smtClean="0"/>
            <a:t>Recoltarea</a:t>
          </a:r>
          <a:r>
            <a:rPr lang="en-US" sz="1700" kern="1200" dirty="0" smtClean="0"/>
            <a:t> </a:t>
          </a:r>
          <a:r>
            <a:rPr lang="en-US" sz="1700" kern="1200" dirty="0" err="1" smtClean="0"/>
            <a:t>probelor</a:t>
          </a:r>
          <a:r>
            <a:rPr lang="en-US" sz="1700" kern="1200" dirty="0" smtClean="0"/>
            <a:t> de </a:t>
          </a:r>
          <a:r>
            <a:rPr lang="en-US" sz="1700" kern="1200" dirty="0" err="1" smtClean="0"/>
            <a:t>sange</a:t>
          </a:r>
          <a:r>
            <a:rPr lang="en-US" sz="1700" kern="1200" dirty="0" smtClean="0"/>
            <a:t> (</a:t>
          </a:r>
          <a:r>
            <a:rPr lang="en-US" sz="1700" kern="1200" dirty="0" err="1" smtClean="0"/>
            <a:t>informare</a:t>
          </a:r>
          <a:r>
            <a:rPr lang="en-US" sz="1700" kern="1200" dirty="0" smtClean="0"/>
            <a:t> cu </a:t>
          </a:r>
          <a:r>
            <a:rPr lang="en-US" sz="1700" kern="1200" dirty="0" err="1" smtClean="0"/>
            <a:t>privire</a:t>
          </a:r>
          <a:r>
            <a:rPr lang="en-US" sz="1700" kern="1200" dirty="0" smtClean="0"/>
            <a:t> la </a:t>
          </a:r>
          <a:r>
            <a:rPr lang="en-US" sz="1700" kern="1200" dirty="0" err="1" smtClean="0"/>
            <a:t>testele</a:t>
          </a:r>
          <a:r>
            <a:rPr lang="en-US" sz="1700" kern="1200" dirty="0" smtClean="0"/>
            <a:t> care </a:t>
          </a:r>
          <a:r>
            <a:rPr lang="en-US" sz="1700" kern="1200" dirty="0" err="1" smtClean="0"/>
            <a:t>vor</a:t>
          </a:r>
          <a:r>
            <a:rPr lang="en-US" sz="1700" kern="1200" dirty="0" smtClean="0"/>
            <a:t> fi </a:t>
          </a:r>
          <a:r>
            <a:rPr lang="en-US" sz="1700" kern="1200" dirty="0" err="1" smtClean="0"/>
            <a:t>efecuate</a:t>
          </a:r>
          <a:r>
            <a:rPr lang="en-US" sz="1700" kern="1200" dirty="0" smtClean="0"/>
            <a:t> din </a:t>
          </a:r>
          <a:r>
            <a:rPr lang="en-US" sz="1700" kern="1200" dirty="0" err="1" smtClean="0"/>
            <a:t>probele</a:t>
          </a:r>
          <a:r>
            <a:rPr lang="en-US" sz="1700" kern="1200" dirty="0" smtClean="0"/>
            <a:t> </a:t>
          </a:r>
          <a:r>
            <a:rPr lang="en-US" sz="1700" kern="1200" dirty="0" err="1" smtClean="0"/>
            <a:t>recoltate</a:t>
          </a:r>
          <a:r>
            <a:rPr lang="en-US" sz="1700" kern="1200" dirty="0" smtClean="0"/>
            <a:t>)</a:t>
          </a:r>
          <a:endParaRPr lang="en-US" sz="1700" kern="1200" dirty="0"/>
        </a:p>
      </dsp:txBody>
      <dsp:txXfrm>
        <a:off x="7000843" y="1278998"/>
        <a:ext cx="1557515" cy="227276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737C357-CA86-4EAC-8E1F-F9072F941D9A}">
      <dsp:nvSpPr>
        <dsp:cNvPr id="0" name=""/>
        <dsp:cNvSpPr/>
      </dsp:nvSpPr>
      <dsp:spPr>
        <a:xfrm rot="5400000">
          <a:off x="332599" y="2276208"/>
          <a:ext cx="996038" cy="1657386"/>
        </a:xfrm>
        <a:prstGeom prst="corner">
          <a:avLst>
            <a:gd name="adj1" fmla="val 16120"/>
            <a:gd name="adj2" fmla="val 1611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6ACB7EC-BC3F-4BF7-8000-138FE0E2E766}">
      <dsp:nvSpPr>
        <dsp:cNvPr id="0" name=""/>
        <dsp:cNvSpPr/>
      </dsp:nvSpPr>
      <dsp:spPr>
        <a:xfrm>
          <a:off x="166335" y="2771409"/>
          <a:ext cx="1496297" cy="131159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o-RO" sz="2000" kern="1200" dirty="0" smtClean="0"/>
            <a:t>Apel Telverde</a:t>
          </a:r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o-RO" sz="2000" kern="1200" dirty="0" smtClean="0"/>
            <a:t>Prezentare CTS</a:t>
          </a:r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o-RO" sz="2000" kern="1200" dirty="0" smtClean="0"/>
            <a:t>Campanii organizate</a:t>
          </a:r>
        </a:p>
      </dsp:txBody>
      <dsp:txXfrm>
        <a:off x="166335" y="2771409"/>
        <a:ext cx="1496297" cy="1311592"/>
      </dsp:txXfrm>
    </dsp:sp>
    <dsp:sp modelId="{B89449BB-437E-4794-A23F-97D0DD93AA17}">
      <dsp:nvSpPr>
        <dsp:cNvPr id="0" name=""/>
        <dsp:cNvSpPr/>
      </dsp:nvSpPr>
      <dsp:spPr>
        <a:xfrm>
          <a:off x="1380312" y="2154189"/>
          <a:ext cx="282320" cy="282320"/>
        </a:xfrm>
        <a:prstGeom prst="triangle">
          <a:avLst>
            <a:gd name="adj" fmla="val 100000"/>
          </a:avLst>
        </a:prstGeom>
        <a:solidFill>
          <a:schemeClr val="accent3">
            <a:hueOff val="1406283"/>
            <a:satOff val="-2110"/>
            <a:lumOff val="-343"/>
            <a:alphaOff val="0"/>
          </a:schemeClr>
        </a:solidFill>
        <a:ln w="25400" cap="flat" cmpd="sng" algn="ctr">
          <a:solidFill>
            <a:schemeClr val="accent3">
              <a:hueOff val="1406283"/>
              <a:satOff val="-2110"/>
              <a:lumOff val="-34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637490A-2D2D-4ACF-A53E-CC8DCF599F2B}">
      <dsp:nvSpPr>
        <dsp:cNvPr id="0" name=""/>
        <dsp:cNvSpPr/>
      </dsp:nvSpPr>
      <dsp:spPr>
        <a:xfrm rot="5400000">
          <a:off x="2164359" y="1822937"/>
          <a:ext cx="996038" cy="1657386"/>
        </a:xfrm>
        <a:prstGeom prst="corner">
          <a:avLst>
            <a:gd name="adj1" fmla="val 16120"/>
            <a:gd name="adj2" fmla="val 16110"/>
          </a:avLst>
        </a:prstGeom>
        <a:solidFill>
          <a:schemeClr val="accent3">
            <a:hueOff val="2812566"/>
            <a:satOff val="-4220"/>
            <a:lumOff val="-686"/>
            <a:alphaOff val="0"/>
          </a:schemeClr>
        </a:solidFill>
        <a:ln w="25400" cap="flat" cmpd="sng" algn="ctr">
          <a:solidFill>
            <a:schemeClr val="accent3">
              <a:hueOff val="2812566"/>
              <a:satOff val="-4220"/>
              <a:lumOff val="-68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A3C01C0-5CB0-44D7-BAD3-167BAEBD1800}">
      <dsp:nvSpPr>
        <dsp:cNvPr id="0" name=""/>
        <dsp:cNvSpPr/>
      </dsp:nvSpPr>
      <dsp:spPr>
        <a:xfrm>
          <a:off x="1998095" y="2318138"/>
          <a:ext cx="1496297" cy="131159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o-RO" sz="2000" kern="1200" dirty="0" smtClean="0"/>
            <a:t>Completare documente+recoltare probe de sânge+înregistrarea datelor in Prometeus</a:t>
          </a:r>
          <a:endParaRPr lang="en-US" sz="2000" kern="1200" dirty="0"/>
        </a:p>
      </dsp:txBody>
      <dsp:txXfrm>
        <a:off x="1998095" y="2318138"/>
        <a:ext cx="1496297" cy="1311592"/>
      </dsp:txXfrm>
    </dsp:sp>
    <dsp:sp modelId="{265C2F1F-074B-4E0E-A737-96A53DDE647B}">
      <dsp:nvSpPr>
        <dsp:cNvPr id="0" name=""/>
        <dsp:cNvSpPr/>
      </dsp:nvSpPr>
      <dsp:spPr>
        <a:xfrm>
          <a:off x="3212073" y="1700918"/>
          <a:ext cx="282320" cy="282320"/>
        </a:xfrm>
        <a:prstGeom prst="triangle">
          <a:avLst>
            <a:gd name="adj" fmla="val 100000"/>
          </a:avLst>
        </a:prstGeom>
        <a:solidFill>
          <a:schemeClr val="accent3">
            <a:hueOff val="4218849"/>
            <a:satOff val="-6330"/>
            <a:lumOff val="-1029"/>
            <a:alphaOff val="0"/>
          </a:schemeClr>
        </a:solidFill>
        <a:ln w="25400" cap="flat" cmpd="sng" algn="ctr">
          <a:solidFill>
            <a:schemeClr val="accent3">
              <a:hueOff val="4218849"/>
              <a:satOff val="-6330"/>
              <a:lumOff val="-1029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C9FF8B6-6EEA-4F3F-A5AF-39EFBFC869EF}">
      <dsp:nvSpPr>
        <dsp:cNvPr id="0" name=""/>
        <dsp:cNvSpPr/>
      </dsp:nvSpPr>
      <dsp:spPr>
        <a:xfrm rot="5400000">
          <a:off x="3996119" y="1369666"/>
          <a:ext cx="996038" cy="1657386"/>
        </a:xfrm>
        <a:prstGeom prst="corner">
          <a:avLst>
            <a:gd name="adj1" fmla="val 16120"/>
            <a:gd name="adj2" fmla="val 16110"/>
          </a:avLst>
        </a:prstGeom>
        <a:solidFill>
          <a:schemeClr val="accent3">
            <a:hueOff val="5625132"/>
            <a:satOff val="-8440"/>
            <a:lumOff val="-1373"/>
            <a:alphaOff val="0"/>
          </a:schemeClr>
        </a:solidFill>
        <a:ln w="25400" cap="flat" cmpd="sng" algn="ctr">
          <a:solidFill>
            <a:schemeClr val="accent3">
              <a:hueOff val="5625132"/>
              <a:satOff val="-8440"/>
              <a:lumOff val="-137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57DE848-24B1-4434-98C1-C15A2B1CA312}">
      <dsp:nvSpPr>
        <dsp:cNvPr id="0" name=""/>
        <dsp:cNvSpPr/>
      </dsp:nvSpPr>
      <dsp:spPr>
        <a:xfrm>
          <a:off x="3829856" y="1864867"/>
          <a:ext cx="1496297" cy="131159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o-RO" sz="2000" kern="1200" dirty="0" smtClean="0"/>
            <a:t>Laboratoare testare markeri infecţioşi şi testare HLA</a:t>
          </a:r>
          <a:endParaRPr lang="en-US" sz="2000" kern="1200" dirty="0"/>
        </a:p>
      </dsp:txBody>
      <dsp:txXfrm>
        <a:off x="3829856" y="1864867"/>
        <a:ext cx="1496297" cy="1311592"/>
      </dsp:txXfrm>
    </dsp:sp>
    <dsp:sp modelId="{2E40FE1C-A376-4C92-9B7F-DAF15B9BBD7E}">
      <dsp:nvSpPr>
        <dsp:cNvPr id="0" name=""/>
        <dsp:cNvSpPr/>
      </dsp:nvSpPr>
      <dsp:spPr>
        <a:xfrm>
          <a:off x="5043833" y="1247647"/>
          <a:ext cx="282320" cy="282320"/>
        </a:xfrm>
        <a:prstGeom prst="triangle">
          <a:avLst>
            <a:gd name="adj" fmla="val 100000"/>
          </a:avLst>
        </a:prstGeom>
        <a:solidFill>
          <a:schemeClr val="accent3">
            <a:hueOff val="7031415"/>
            <a:satOff val="-10550"/>
            <a:lumOff val="-1716"/>
            <a:alphaOff val="0"/>
          </a:schemeClr>
        </a:solidFill>
        <a:ln w="25400" cap="flat" cmpd="sng" algn="ctr">
          <a:solidFill>
            <a:schemeClr val="accent3">
              <a:hueOff val="7031415"/>
              <a:satOff val="-10550"/>
              <a:lumOff val="-171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B91011A-0DE2-4ACA-8982-A12DA26CB54E}">
      <dsp:nvSpPr>
        <dsp:cNvPr id="0" name=""/>
        <dsp:cNvSpPr/>
      </dsp:nvSpPr>
      <dsp:spPr>
        <a:xfrm rot="5400000">
          <a:off x="5827880" y="916395"/>
          <a:ext cx="996038" cy="1657386"/>
        </a:xfrm>
        <a:prstGeom prst="corner">
          <a:avLst>
            <a:gd name="adj1" fmla="val 16120"/>
            <a:gd name="adj2" fmla="val 16110"/>
          </a:avLst>
        </a:prstGeom>
        <a:solidFill>
          <a:schemeClr val="accent3">
            <a:hueOff val="8437698"/>
            <a:satOff val="-12660"/>
            <a:lumOff val="-2059"/>
            <a:alphaOff val="0"/>
          </a:schemeClr>
        </a:solidFill>
        <a:ln w="25400" cap="flat" cmpd="sng" algn="ctr">
          <a:solidFill>
            <a:schemeClr val="accent3">
              <a:hueOff val="8437698"/>
              <a:satOff val="-12660"/>
              <a:lumOff val="-2059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90125AB-C279-4E7B-8A79-CD1343395F3D}">
      <dsp:nvSpPr>
        <dsp:cNvPr id="0" name=""/>
        <dsp:cNvSpPr/>
      </dsp:nvSpPr>
      <dsp:spPr>
        <a:xfrm>
          <a:off x="5661616" y="1411596"/>
          <a:ext cx="1496297" cy="131159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o-RO" sz="2000" kern="1200" dirty="0" smtClean="0"/>
            <a:t>Introducerea rezultatelor analizelor de laborator in sistemul informatic</a:t>
          </a:r>
          <a:endParaRPr lang="en-US" sz="2000" kern="1200" dirty="0"/>
        </a:p>
      </dsp:txBody>
      <dsp:txXfrm>
        <a:off x="5661616" y="1411596"/>
        <a:ext cx="1496297" cy="1311592"/>
      </dsp:txXfrm>
    </dsp:sp>
    <dsp:sp modelId="{A391428F-C16B-408C-9BCC-08EF8A9DD936}">
      <dsp:nvSpPr>
        <dsp:cNvPr id="0" name=""/>
        <dsp:cNvSpPr/>
      </dsp:nvSpPr>
      <dsp:spPr>
        <a:xfrm>
          <a:off x="6875593" y="794376"/>
          <a:ext cx="282320" cy="282320"/>
        </a:xfrm>
        <a:prstGeom prst="triangle">
          <a:avLst>
            <a:gd name="adj" fmla="val 100000"/>
          </a:avLst>
        </a:prstGeom>
        <a:solidFill>
          <a:schemeClr val="accent3">
            <a:hueOff val="9843981"/>
            <a:satOff val="-14770"/>
            <a:lumOff val="-2402"/>
            <a:alphaOff val="0"/>
          </a:schemeClr>
        </a:solidFill>
        <a:ln w="25400" cap="flat" cmpd="sng" algn="ctr">
          <a:solidFill>
            <a:schemeClr val="accent3">
              <a:hueOff val="9843981"/>
              <a:satOff val="-14770"/>
              <a:lumOff val="-2402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AA48DE4-F17E-47AB-B18E-59C5A778FE4B}">
      <dsp:nvSpPr>
        <dsp:cNvPr id="0" name=""/>
        <dsp:cNvSpPr/>
      </dsp:nvSpPr>
      <dsp:spPr>
        <a:xfrm rot="5400000">
          <a:off x="7659640" y="463124"/>
          <a:ext cx="996038" cy="1657386"/>
        </a:xfrm>
        <a:prstGeom prst="corner">
          <a:avLst>
            <a:gd name="adj1" fmla="val 16120"/>
            <a:gd name="adj2" fmla="val 16110"/>
          </a:avLst>
        </a:prstGeom>
        <a:solidFill>
          <a:schemeClr val="accent3">
            <a:hueOff val="11250264"/>
            <a:satOff val="-16880"/>
            <a:lumOff val="-2745"/>
            <a:alphaOff val="0"/>
          </a:schemeClr>
        </a:solidFill>
        <a:ln w="25400" cap="flat" cmpd="sng" algn="ctr">
          <a:solidFill>
            <a:schemeClr val="accent3">
              <a:hueOff val="11250264"/>
              <a:satOff val="-16880"/>
              <a:lumOff val="-274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C6FBD03-5A77-48B3-93CF-EBBC92B4BFA7}">
      <dsp:nvSpPr>
        <dsp:cNvPr id="0" name=""/>
        <dsp:cNvSpPr/>
      </dsp:nvSpPr>
      <dsp:spPr>
        <a:xfrm>
          <a:off x="7493377" y="958325"/>
          <a:ext cx="1496297" cy="131159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o-RO" sz="2000" kern="1200" dirty="0" smtClean="0"/>
            <a:t>Validarea înscrierii şi trimiterea scrisorilor de confirmare a înscrierii în RNDVCSH sau de chemare in vederea consilierii celor care au rezultatele pozitive</a:t>
          </a:r>
          <a:endParaRPr lang="en-US" sz="2000" kern="1200" dirty="0"/>
        </a:p>
      </dsp:txBody>
      <dsp:txXfrm>
        <a:off x="7493377" y="958325"/>
        <a:ext cx="1496297" cy="131159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9/3/layout/StepUpProcess">
  <dgm:title val=""/>
  <dgm:desc val=""/>
  <dgm:catLst>
    <dgm:cat type="process" pri="13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b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b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onstrLst>
      <dgm:constr type="alignOff" forName="rootnode" val="1"/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-0.765"/>
      <dgm:constr type="w" for="ch" forName="sibTrans" refType="w" fact="0.103"/>
      <dgm:constr type="h" for="ch" forName="sibTrans" refType="h" fact="0.103"/>
    </dgm:constrLst>
    <dgm:forEach name="nodesForEach" axis="ch" ptType="node">
      <dgm:layoutNode name="composite">
        <dgm:alg type="composite">
          <dgm:param type="ar" val="0.861"/>
        </dgm:alg>
        <dgm:shape xmlns:r="http://schemas.openxmlformats.org/officeDocument/2006/relationships" r:blip="">
          <dgm:adjLst/>
        </dgm:shape>
        <dgm:choose name="Name3">
          <dgm:if name="Name4" func="var" arg="dir" op="equ" val="norm">
            <dgm:constrLst>
              <dgm:constr type="l" for="ch" forName="LShape" refType="w" fact="0"/>
              <dgm:constr type="t" for="ch" forName="LShape" refType="h" fact="0.2347"/>
              <dgm:constr type="w" for="ch" forName="LShape" refType="w" fact="0.998"/>
              <dgm:constr type="h" for="ch" forName="LShape" refType="h" fact="0.5164"/>
              <dgm:constr type="r" for="ch" forName="ParentText" refType="w"/>
              <dgm:constr type="t" for="ch" forName="ParentText" refType="h" fact="0.32"/>
              <dgm:constr type="w" for="ch" forName="ParentText" refType="w" fact="0.901"/>
              <dgm:constr type="h" for="ch" forName="ParentText" refType="h" fact="0.68"/>
              <dgm:constr type="l" for="ch" forName="Triangle" refType="w" fact="0.83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if>
          <dgm:else name="Name5">
            <dgm:constrLst>
              <dgm:constr type="l" for="ch" forName="LShape" refType="w" fact="0.002"/>
              <dgm:constr type="t" for="ch" forName="LShape" refType="h" fact="0.2347"/>
              <dgm:constr type="w" for="ch" forName="LShape" refType="w"/>
              <dgm:constr type="h" for="ch" forName="LShape" refType="h" fact="0.5164"/>
              <dgm:constr type="l" for="ch" forName="ParentText" refType="w" fact="0"/>
              <dgm:constr type="t" for="ch" forName="ParentText" refType="h" fact="0.32"/>
              <dgm:constr type="w" for="ch" forName="ParentText" refType="w" fact="0.902"/>
              <dgm:constr type="h" for="ch" forName="ParentText" refType="h" fact="0.68"/>
              <dgm:constr type="l" for="ch" forName="Triangle" refType="w" fact="0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else>
        </dgm:choose>
        <dgm:layoutNode name="LShape" styleLbl="alignNode1">
          <dgm:alg type="sp"/>
          <dgm:choose name="Name6">
            <dgm:if name="Name7" func="var" arg="dir" op="equ" val="norm">
              <dgm:shape xmlns:r="http://schemas.openxmlformats.org/officeDocument/2006/relationships" rot="90" type="corner" r:blip="">
                <dgm:adjLst>
                  <dgm:adj idx="1" val="0.1612"/>
                  <dgm:adj idx="2" val="0.1611"/>
                </dgm:adjLst>
              </dgm:shape>
            </dgm:if>
            <dgm:else name="Name8">
              <dgm:shape xmlns:r="http://schemas.openxmlformats.org/officeDocument/2006/relationships" rot="180" type="corner" r:blip="">
                <dgm:adjLst>
                  <dgm:adj idx="1" val="0.1612"/>
                  <dgm:adj idx="2" val="0.1611"/>
                </dgm:adjLst>
              </dgm:shape>
            </dgm:else>
          </dgm:choose>
          <dgm:presOf/>
        </dgm:layoutNode>
        <dgm:layoutNode name="ParentText" styleLbl="revTx">
          <dgm:varLst>
            <dgm:chMax val="0"/>
            <dgm:chPref val="0"/>
            <dgm:bulletEnabled val="1"/>
          </dgm:varLst>
          <dgm:alg type="tx">
            <dgm:param type="parTxLTRAlign" val="l"/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9">
          <dgm:if name="Name10" axis="followSib" ptType="node" func="cnt" op="gte" val="1">
            <dgm:layoutNode name="Triangle" styleLbl="alignNode1">
              <dgm:alg type="sp"/>
              <dgm:choose name="Name11">
                <dgm:if name="Name12" func="var" arg="dir" op="equ" val="norm">
                  <dgm:shape xmlns:r="http://schemas.openxmlformats.org/officeDocument/2006/relationships" type="triangle" r:blip="">
                    <dgm:adjLst>
                      <dgm:adj idx="1" val="1"/>
                    </dgm:adjLst>
                  </dgm:shape>
                </dgm:if>
                <dgm:else name="Name13">
                  <dgm:shape xmlns:r="http://schemas.openxmlformats.org/officeDocument/2006/relationships" rot="90" type="triangle" r:blip="">
                    <dgm:adjLst>
                      <dgm:adj idx="1" val="1"/>
                    </dgm:adjLst>
                  </dgm:shape>
                </dgm:else>
              </dgm:choose>
              <dgm:presOf/>
            </dgm:layoutNode>
          </dgm:if>
          <dgm:else name="Name14"/>
        </dgm:choose>
      </dgm:layoutNode>
      <dgm:forEach name="sibTransForEach" axis="followSib" ptType="sibTrans" cnt="1">
        <dgm:layoutNode name="sibTrans">
          <dgm:alg type="composite">
            <dgm:param type="ar" val="0.861"/>
          </dgm:alg>
          <dgm:constrLst>
            <dgm:constr type="w" for="ch" forName="space" refType="w"/>
            <dgm:constr type="h" for="ch" forName="space" refType="w"/>
          </dgm:constrLst>
          <dgm:layoutNode name="space" styleLbl="alignNode1">
            <dgm:alg type="sp"/>
            <dgm:shape xmlns:r="http://schemas.openxmlformats.org/officeDocument/2006/relationships" r:blip="">
              <dgm:adjLst/>
            </dgm:shape>
            <dgm:presOf/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image" Target="../media/image12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A69A388-A27D-465E-80CD-FED3FC03829E}" type="datetimeFigureOut">
              <a:rPr lang="en-US" smtClean="0"/>
              <a:t>5/4/2018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5D2D250-8F36-40FB-957F-5582DF7679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481935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29279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03805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13523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41489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77643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23363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5/4/2018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30181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5/4/2018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45539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5/4/2018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41003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1517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72816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5/4/2018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510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01" r:id="rId1"/>
    <p:sldLayoutId id="2147483902" r:id="rId2"/>
    <p:sldLayoutId id="2147483903" r:id="rId3"/>
    <p:sldLayoutId id="2147483904" r:id="rId4"/>
    <p:sldLayoutId id="2147483905" r:id="rId5"/>
    <p:sldLayoutId id="2147483906" r:id="rId6"/>
    <p:sldLayoutId id="2147483907" r:id="rId7"/>
    <p:sldLayoutId id="2147483908" r:id="rId8"/>
    <p:sldLayoutId id="2147483909" r:id="rId9"/>
    <p:sldLayoutId id="2147483910" r:id="rId10"/>
    <p:sldLayoutId id="214748391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9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10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11.e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13.emf"/><Relationship Id="rId5" Type="http://schemas.openxmlformats.org/officeDocument/2006/relationships/oleObject" Target="../embeddings/oleObject6.bin"/><Relationship Id="rId4" Type="http://schemas.openxmlformats.org/officeDocument/2006/relationships/image" Target="../media/image12.emf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4" Type="http://schemas.openxmlformats.org/officeDocument/2006/relationships/image" Target="../media/image14.e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4" Type="http://schemas.openxmlformats.org/officeDocument/2006/relationships/image" Target="../media/image15.emf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3.jpe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registru-celule-stem.ro/" TargetMode="External"/><Relationship Id="rId2" Type="http://schemas.openxmlformats.org/officeDocument/2006/relationships/hyperlink" Target="http://www.rndvcsh.ro/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eg"/><Relationship Id="rId4" Type="http://schemas.openxmlformats.org/officeDocument/2006/relationships/hyperlink" Target="http://www.facebook.com/registrucelulestem" TargetMode="Externa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5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3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679575"/>
          </a:xfrm>
        </p:spPr>
        <p:txBody>
          <a:bodyPr>
            <a:normAutofit fontScale="90000"/>
          </a:bodyPr>
          <a:lstStyle/>
          <a:p>
            <a:r>
              <a:rPr lang="ro-RO" dirty="0" smtClean="0">
                <a:latin typeface="Lucida Calligraphy" pitchFamily="66" charset="0"/>
              </a:rPr>
              <a:t/>
            </a:r>
            <a:br>
              <a:rPr lang="ro-RO" dirty="0" smtClean="0">
                <a:latin typeface="Lucida Calligraphy" pitchFamily="66" charset="0"/>
              </a:rPr>
            </a:br>
            <a:r>
              <a:rPr lang="pt-BR" sz="3600" b="1" dirty="0">
                <a:solidFill>
                  <a:prstClr val="white"/>
                </a:solidFill>
                <a:latin typeface="Trebuchet MS" panose="020B0603020202020204"/>
              </a:rPr>
              <a:t>Regulamentul General privind </a:t>
            </a:r>
            <a:r>
              <a:rPr lang="pt-BR" sz="3600" b="1" dirty="0" smtClean="0">
                <a:solidFill>
                  <a:prstClr val="white"/>
                </a:solidFill>
                <a:latin typeface="Trebuchet MS" panose="020B0603020202020204"/>
              </a:rPr>
              <a:t>Proter</a:t>
            </a:r>
            <a:r>
              <a:rPr lang="pt-BR" sz="3600" b="1" dirty="0">
                <a:solidFill>
                  <a:prstClr val="white"/>
                </a:solidFill>
                <a:latin typeface="Trebuchet MS" panose="020B0603020202020204"/>
              </a:rPr>
              <a:t>. 679Regulamentul General privind Protectia Datelor (GDPR)</a:t>
            </a:r>
            <a:br>
              <a:rPr lang="pt-BR" sz="3600" b="1" dirty="0">
                <a:solidFill>
                  <a:prstClr val="white"/>
                </a:solidFill>
                <a:latin typeface="Trebuchet MS" panose="020B0603020202020204"/>
              </a:rPr>
            </a:br>
            <a:r>
              <a:rPr lang="pt-BR" sz="3600" b="1" dirty="0">
                <a:solidFill>
                  <a:prstClr val="white"/>
                </a:solidFill>
                <a:latin typeface="Trebuchet MS" panose="020B0603020202020204"/>
              </a:rPr>
              <a:t>nr. 679/2016 /2016 </a:t>
            </a:r>
            <a:endParaRPr lang="en-US" dirty="0">
              <a:latin typeface="Lucida Calligraphy" pitchFamily="66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5105400"/>
            <a:ext cx="6400800" cy="1219200"/>
          </a:xfrm>
        </p:spPr>
        <p:txBody>
          <a:bodyPr>
            <a:normAutofit/>
          </a:bodyPr>
          <a:lstStyle/>
          <a:p>
            <a:pPr algn="r"/>
            <a:r>
              <a:rPr lang="ro-RO" sz="1800" dirty="0" smtClean="0">
                <a:solidFill>
                  <a:schemeClr val="accent1"/>
                </a:solidFill>
              </a:rPr>
              <a:t>Mihaela Berteanu</a:t>
            </a:r>
            <a:endParaRPr lang="ro-RO" sz="1800" dirty="0" smtClean="0">
              <a:solidFill>
                <a:schemeClr val="accent1"/>
              </a:solidFill>
            </a:endParaRPr>
          </a:p>
        </p:txBody>
      </p:sp>
      <p:pic>
        <p:nvPicPr>
          <p:cNvPr id="1026" name="Imagine 6" descr="RNDVCSH_header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96" t="14717" r="54289" b="6302"/>
          <a:stretch>
            <a:fillRect/>
          </a:stretch>
        </p:blipFill>
        <p:spPr bwMode="auto">
          <a:xfrm>
            <a:off x="533399" y="381000"/>
            <a:ext cx="3343275" cy="1162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tle 8"/>
          <p:cNvSpPr txBox="1">
            <a:spLocks/>
          </p:cNvSpPr>
          <p:nvPr/>
        </p:nvSpPr>
        <p:spPr>
          <a:xfrm>
            <a:off x="1219200" y="2093002"/>
            <a:ext cx="6858000" cy="2364698"/>
          </a:xfrm>
          <a:prstGeom prst="rect">
            <a:avLst/>
          </a:prstGeom>
          <a:solidFill>
            <a:srgbClr val="0070C0"/>
          </a:solidFill>
          <a:ln>
            <a:solidFill>
              <a:schemeClr val="accent1"/>
            </a:solidFill>
          </a:ln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36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Trebuchet MS" panose="020B0603020202020204"/>
                <a:ea typeface="+mj-ea"/>
                <a:cs typeface="+mj-cs"/>
              </a:rPr>
              <a:t>Regulamentul General privind Protectia Datelor (GDPR)</a:t>
            </a:r>
            <a:br>
              <a:rPr kumimoji="0" lang="pt-BR" sz="36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Trebuchet MS" panose="020B0603020202020204"/>
                <a:ea typeface="+mj-ea"/>
                <a:cs typeface="+mj-cs"/>
              </a:rPr>
            </a:br>
            <a:r>
              <a:rPr kumimoji="0" lang="pt-BR" sz="36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Trebuchet MS" panose="020B0603020202020204"/>
                <a:ea typeface="+mj-ea"/>
                <a:cs typeface="+mj-cs"/>
              </a:rPr>
              <a:t>nr. 679/201</a:t>
            </a:r>
            <a:r>
              <a:rPr kumimoji="0" lang="ro-RO" sz="36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Trebuchet MS" panose="020B0603020202020204"/>
                <a:ea typeface="+mj-ea"/>
                <a:cs typeface="+mj-cs"/>
              </a:rPr>
              <a:t>6</a:t>
            </a:r>
            <a:r>
              <a:rPr kumimoji="0" lang="pt-BR" sz="36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Trebuchet MS" panose="020B0603020202020204"/>
                <a:ea typeface="+mj-ea"/>
                <a:cs typeface="+mj-cs"/>
              </a:rPr>
              <a:t> 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Trebuchet MS" panose="020B0603020202020204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42483369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o-RO" dirty="0" smtClean="0"/>
              <a:t/>
            </a:r>
            <a:br>
              <a:rPr lang="ro-RO" dirty="0" smtClean="0"/>
            </a:br>
            <a:r>
              <a:rPr lang="ro-RO" dirty="0" smtClean="0"/>
              <a:t>II</a:t>
            </a:r>
            <a:r>
              <a:rPr lang="en-US" dirty="0" smtClean="0"/>
              <a:t>. </a:t>
            </a:r>
            <a:r>
              <a:rPr lang="en-US" dirty="0" err="1"/>
              <a:t>Consimtamantul</a:t>
            </a:r>
            <a:r>
              <a:rPr lang="en-US" dirty="0"/>
              <a:t> la </a:t>
            </a:r>
            <a:r>
              <a:rPr lang="en-US" dirty="0" err="1"/>
              <a:t>inscriere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ro-RO" sz="4000" dirty="0"/>
              <a:t>Date de identificare ale donatorului</a:t>
            </a:r>
            <a:r>
              <a:rPr lang="en-US" sz="4000" dirty="0"/>
              <a:t>: </a:t>
            </a:r>
            <a:endParaRPr lang="ro-RO" sz="4000" dirty="0" smtClean="0"/>
          </a:p>
          <a:p>
            <a:pPr marL="514350" indent="-514350">
              <a:buFont typeface="+mj-lt"/>
              <a:buAutoNum type="arabicPeriod"/>
            </a:pPr>
            <a:r>
              <a:rPr lang="ro-RO" sz="2800" dirty="0" smtClean="0"/>
              <a:t>Nume şi prenume</a:t>
            </a:r>
          </a:p>
          <a:p>
            <a:pPr marL="514350" indent="-514350">
              <a:buFont typeface="+mj-lt"/>
              <a:buAutoNum type="arabicPeriod"/>
            </a:pPr>
            <a:r>
              <a:rPr lang="ro-RO" sz="2800" dirty="0" smtClean="0"/>
              <a:t>CNP</a:t>
            </a:r>
            <a:endParaRPr lang="en-US" sz="2800" dirty="0" smtClean="0"/>
          </a:p>
          <a:p>
            <a:pPr>
              <a:buFont typeface="Wingdings" panose="05000000000000000000" pitchFamily="2" charset="2"/>
              <a:buChar char="v"/>
            </a:pPr>
            <a:r>
              <a:rPr lang="en-US" sz="4000" dirty="0" smtClean="0"/>
              <a:t>Date de contact</a:t>
            </a:r>
          </a:p>
          <a:p>
            <a:pPr marL="742950" indent="-742950">
              <a:buFont typeface="+mj-lt"/>
              <a:buAutoNum type="arabicPeriod"/>
            </a:pPr>
            <a:r>
              <a:rPr lang="en-US" sz="2800" dirty="0" err="1" smtClean="0">
                <a:solidFill>
                  <a:srgbClr val="FF0000"/>
                </a:solidFill>
              </a:rPr>
              <a:t>Adresa</a:t>
            </a:r>
            <a:endParaRPr lang="en-US" sz="2800" dirty="0" smtClean="0">
              <a:solidFill>
                <a:srgbClr val="FF0000"/>
              </a:solidFill>
            </a:endParaRPr>
          </a:p>
          <a:p>
            <a:pPr>
              <a:buFont typeface="Wingdings" panose="05000000000000000000" pitchFamily="2" charset="2"/>
              <a:buChar char="v"/>
            </a:pPr>
            <a:endParaRPr lang="en-US" sz="4000" dirty="0" smtClean="0"/>
          </a:p>
          <a:p>
            <a:pPr>
              <a:buFont typeface="Wingdings" panose="05000000000000000000" pitchFamily="2" charset="2"/>
              <a:buChar char="v"/>
            </a:pPr>
            <a:endParaRPr lang="en-US" sz="4000" dirty="0" smtClean="0"/>
          </a:p>
          <a:p>
            <a:pPr>
              <a:buFont typeface="Wingdings" panose="05000000000000000000" pitchFamily="2" charset="2"/>
              <a:buChar char="v"/>
            </a:pPr>
            <a:endParaRPr lang="ro-RO" sz="2800" dirty="0" smtClean="0"/>
          </a:p>
          <a:p>
            <a:pPr marL="0" indent="0">
              <a:buNone/>
            </a:pPr>
            <a:endParaRPr lang="ro-RO" sz="2800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ro-RO" dirty="0" smtClean="0"/>
          </a:p>
          <a:p>
            <a:endParaRPr lang="ro-RO" dirty="0" smtClean="0"/>
          </a:p>
          <a:p>
            <a:endParaRPr lang="ro-RO" dirty="0" smtClean="0"/>
          </a:p>
          <a:p>
            <a:endParaRPr lang="en-US" dirty="0"/>
          </a:p>
        </p:txBody>
      </p:sp>
      <p:pic>
        <p:nvPicPr>
          <p:cNvPr id="1027" name="Picture 3" descr="C:\Users\lucia.grijac\Desktop\P_20160526_12472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199" y="3947788"/>
            <a:ext cx="5294573" cy="26816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Imagine 6" descr="RNDVCSH_header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96" t="14717" r="54289" b="6302"/>
          <a:stretch>
            <a:fillRect/>
          </a:stretch>
        </p:blipFill>
        <p:spPr bwMode="auto">
          <a:xfrm>
            <a:off x="312920" y="152400"/>
            <a:ext cx="197308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920573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Adresa</a:t>
            </a:r>
            <a:r>
              <a:rPr lang="en-US" dirty="0" smtClean="0"/>
              <a:t>-important </a:t>
            </a:r>
            <a:r>
              <a:rPr lang="en-US" dirty="0" err="1" smtClean="0"/>
              <a:t>pentru</a:t>
            </a:r>
            <a:r>
              <a:rPr lang="en-US" dirty="0" smtClean="0"/>
              <a:t> </a:t>
            </a:r>
            <a:r>
              <a:rPr lang="en-US" dirty="0" err="1" smtClean="0"/>
              <a:t>contacte</a:t>
            </a:r>
            <a:endParaRPr lang="en-US" dirty="0"/>
          </a:p>
        </p:txBody>
      </p:sp>
      <p:pic>
        <p:nvPicPr>
          <p:cNvPr id="2050" name="Picture 2" descr="C:\Users\lucia.grijac\Desktop\P_20160526_12465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00200"/>
            <a:ext cx="8900160" cy="480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2695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611562"/>
          </a:xfrm>
        </p:spPr>
        <p:txBody>
          <a:bodyPr>
            <a:normAutofit/>
          </a:bodyPr>
          <a:lstStyle/>
          <a:p>
            <a:pPr marL="571500" indent="-571500" algn="l">
              <a:buFont typeface="Wingdings" panose="05000000000000000000" pitchFamily="2" charset="2"/>
              <a:buChar char="v"/>
            </a:pPr>
            <a:r>
              <a:rPr lang="ro-RO" sz="3600" dirty="0" smtClean="0">
                <a:solidFill>
                  <a:srgbClr val="FF0000"/>
                </a:solidFill>
              </a:rPr>
              <a:t/>
            </a:r>
            <a:br>
              <a:rPr lang="ro-RO" sz="3600" dirty="0" smtClean="0">
                <a:solidFill>
                  <a:srgbClr val="FF0000"/>
                </a:solidFill>
              </a:rPr>
            </a:br>
            <a:r>
              <a:rPr lang="en-US" sz="3600" dirty="0" smtClean="0">
                <a:solidFill>
                  <a:srgbClr val="FF0000"/>
                </a:solidFill>
              </a:rPr>
              <a:t>2.</a:t>
            </a:r>
            <a:r>
              <a:rPr lang="ro-RO" sz="3600" dirty="0" smtClean="0">
                <a:solidFill>
                  <a:srgbClr val="FF0000"/>
                </a:solidFill>
              </a:rPr>
              <a:t> Numar </a:t>
            </a:r>
            <a:r>
              <a:rPr lang="ro-RO" sz="3600" dirty="0">
                <a:solidFill>
                  <a:srgbClr val="FF0000"/>
                </a:solidFill>
              </a:rPr>
              <a:t>de telefon </a:t>
            </a:r>
            <a:r>
              <a:rPr lang="ro-RO" sz="3600" dirty="0" smtClean="0">
                <a:solidFill>
                  <a:srgbClr val="FF0000"/>
                </a:solidFill>
              </a:rPr>
              <a:t/>
            </a:r>
            <a:br>
              <a:rPr lang="ro-RO" sz="3600" dirty="0" smtClean="0">
                <a:solidFill>
                  <a:srgbClr val="FF0000"/>
                </a:solidFill>
              </a:rPr>
            </a:br>
            <a:r>
              <a:rPr lang="en-US" sz="3600" dirty="0" smtClean="0"/>
              <a:t>3.</a:t>
            </a:r>
            <a:r>
              <a:rPr lang="ro-RO" sz="3600" dirty="0" smtClean="0">
                <a:solidFill>
                  <a:srgbClr val="FF0000"/>
                </a:solidFill>
              </a:rPr>
              <a:t> </a:t>
            </a:r>
            <a:r>
              <a:rPr lang="ro-RO" sz="3600" dirty="0" smtClean="0"/>
              <a:t>E-mail</a:t>
            </a:r>
            <a:r>
              <a:rPr lang="en-US" sz="3600" dirty="0" smtClean="0"/>
              <a:t/>
            </a:r>
            <a:br>
              <a:rPr lang="en-US" sz="3600" dirty="0" smtClean="0"/>
            </a:br>
            <a:r>
              <a:rPr lang="en-US" sz="3600" dirty="0" smtClean="0"/>
              <a:t/>
            </a:r>
            <a:br>
              <a:rPr lang="en-US" sz="3600" dirty="0" smtClean="0"/>
            </a:br>
            <a:r>
              <a:rPr lang="en-US" sz="3600" dirty="0" smtClean="0">
                <a:solidFill>
                  <a:srgbClr val="FF0000"/>
                </a:solidFill>
              </a:rPr>
              <a:t>Date de contact ale </a:t>
            </a:r>
            <a:r>
              <a:rPr lang="en-US" sz="3600" dirty="0" err="1" smtClean="0">
                <a:solidFill>
                  <a:srgbClr val="FF0000"/>
                </a:solidFill>
              </a:rPr>
              <a:t>unei</a:t>
            </a:r>
            <a:r>
              <a:rPr lang="en-US" sz="3600" dirty="0" smtClean="0">
                <a:solidFill>
                  <a:srgbClr val="FF0000"/>
                </a:solidFill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</a:rPr>
              <a:t>persoane</a:t>
            </a:r>
            <a:r>
              <a:rPr lang="en-US" sz="3600" dirty="0" smtClean="0">
                <a:solidFill>
                  <a:srgbClr val="FF0000"/>
                </a:solidFill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</a:rPr>
              <a:t>apropiate</a:t>
            </a:r>
            <a:endParaRPr lang="en-US" dirty="0"/>
          </a:p>
        </p:txBody>
      </p:sp>
      <p:sp>
        <p:nvSpPr>
          <p:cNvPr id="5" name="Oval 4"/>
          <p:cNvSpPr/>
          <p:nvPr/>
        </p:nvSpPr>
        <p:spPr>
          <a:xfrm>
            <a:off x="3657600" y="5257800"/>
            <a:ext cx="45719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3657600" y="5334000"/>
            <a:ext cx="45719" cy="4571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609600" y="3581400"/>
            <a:ext cx="8077200" cy="2544763"/>
          </a:xfrm>
        </p:spPr>
        <p:txBody>
          <a:bodyPr/>
          <a:lstStyle/>
          <a:p>
            <a:pPr marL="0" indent="0">
              <a:buNone/>
            </a:pPr>
            <a:r>
              <a:rPr lang="en-US" sz="2400" dirty="0" smtClean="0"/>
              <a:t> </a:t>
            </a:r>
            <a:endParaRPr lang="ro-RO" sz="2400" dirty="0" smtClean="0"/>
          </a:p>
          <a:p>
            <a:pPr marL="0" indent="0">
              <a:buNone/>
            </a:pPr>
            <a:r>
              <a:rPr lang="ro-RO" sz="2400" dirty="0"/>
              <a:t/>
            </a:r>
            <a:br>
              <a:rPr lang="ro-RO" sz="2400" dirty="0"/>
            </a:br>
            <a:r>
              <a:rPr lang="ro-RO" dirty="0">
                <a:solidFill>
                  <a:srgbClr val="FF0000"/>
                </a:solidFill>
              </a:rPr>
              <a:t>!!!</a:t>
            </a:r>
            <a:r>
              <a:rPr lang="ro-RO" sz="2400" dirty="0"/>
              <a:t> </a:t>
            </a:r>
            <a:r>
              <a:rPr lang="en-US" dirty="0">
                <a:solidFill>
                  <a:srgbClr val="FF0000"/>
                </a:solidFill>
              </a:rPr>
              <a:t>Este </a:t>
            </a:r>
            <a:r>
              <a:rPr lang="en-US" dirty="0" err="1">
                <a:solidFill>
                  <a:srgbClr val="FF0000"/>
                </a:solidFill>
              </a:rPr>
              <a:t>necesar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sa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avem</a:t>
            </a:r>
            <a:r>
              <a:rPr lang="en-US" dirty="0">
                <a:solidFill>
                  <a:srgbClr val="FF0000"/>
                </a:solidFill>
              </a:rPr>
              <a:t> m</a:t>
            </a:r>
            <a:r>
              <a:rPr lang="ro-RO" dirty="0">
                <a:solidFill>
                  <a:srgbClr val="FF0000"/>
                </a:solidFill>
              </a:rPr>
              <a:t>ăcar o persoană de contact cu numărul de telefon</a:t>
            </a:r>
            <a:endParaRPr lang="en-US" dirty="0"/>
          </a:p>
        </p:txBody>
      </p:sp>
      <p:pic>
        <p:nvPicPr>
          <p:cNvPr id="11" name="Imagine 6" descr="RNDVCSH_header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96" t="14717" r="54289" b="6302"/>
          <a:stretch>
            <a:fillRect/>
          </a:stretch>
        </p:blipFill>
        <p:spPr bwMode="auto">
          <a:xfrm>
            <a:off x="381000" y="304800"/>
            <a:ext cx="197308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730042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Exemplu</a:t>
            </a:r>
            <a:r>
              <a:rPr lang="en-US" dirty="0" smtClean="0"/>
              <a:t>:</a:t>
            </a:r>
            <a:endParaRPr lang="en-US" dirty="0"/>
          </a:p>
        </p:txBody>
      </p:sp>
      <p:pic>
        <p:nvPicPr>
          <p:cNvPr id="4" name="Picture 2" descr="C:\Users\lucia.grijac\Desktop\P_20160526_13001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143000"/>
            <a:ext cx="8991600" cy="48609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85346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011362"/>
          </a:xfrm>
        </p:spPr>
        <p:txBody>
          <a:bodyPr/>
          <a:lstStyle/>
          <a:p>
            <a:r>
              <a:rPr lang="en-US" dirty="0" err="1" smtClean="0"/>
              <a:t>Consimtamantul</a:t>
            </a:r>
            <a:r>
              <a:rPr lang="en-US" dirty="0" smtClean="0"/>
              <a:t> la </a:t>
            </a:r>
            <a:r>
              <a:rPr lang="en-US" dirty="0" err="1" smtClean="0"/>
              <a:t>inscriere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indent="0">
              <a:buNone/>
            </a:pPr>
            <a:endParaRPr lang="ro-RO" dirty="0"/>
          </a:p>
          <a:p>
            <a:pPr>
              <a:buFont typeface="Wingdings" panose="05000000000000000000" pitchFamily="2" charset="2"/>
              <a:buChar char="v"/>
            </a:pPr>
            <a:r>
              <a:rPr lang="ro-RO" dirty="0" smtClean="0"/>
              <a:t>Informaţii </a:t>
            </a:r>
            <a:r>
              <a:rPr lang="ro-RO" dirty="0"/>
              <a:t>despre etnie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ro-RO" dirty="0"/>
              <a:t>Informaţii cu privire la </a:t>
            </a:r>
            <a:r>
              <a:rPr lang="ro-RO" dirty="0" smtClean="0"/>
              <a:t>donare</a:t>
            </a:r>
            <a:r>
              <a:rPr lang="en-US" dirty="0" smtClean="0"/>
              <a:t>- </a:t>
            </a:r>
            <a:r>
              <a:rPr lang="en-US" dirty="0" err="1" smtClean="0"/>
              <a:t>necesita</a:t>
            </a:r>
            <a:r>
              <a:rPr lang="en-US" dirty="0" smtClean="0"/>
              <a:t> </a:t>
            </a:r>
            <a:r>
              <a:rPr lang="en-US" dirty="0" err="1" smtClean="0"/>
              <a:t>consiliere</a:t>
            </a:r>
            <a:endParaRPr lang="ro-RO" dirty="0"/>
          </a:p>
          <a:p>
            <a:pPr>
              <a:buFont typeface="Wingdings" panose="05000000000000000000" pitchFamily="2" charset="2"/>
              <a:buChar char="v"/>
            </a:pPr>
            <a:r>
              <a:rPr lang="ro-RO" dirty="0"/>
              <a:t>Consimţământ pentru cercetare </a:t>
            </a:r>
            <a:r>
              <a:rPr lang="ro-RO" dirty="0" smtClean="0"/>
              <a:t>ştiinţifică</a:t>
            </a:r>
            <a:r>
              <a:rPr lang="en-US" dirty="0" smtClean="0"/>
              <a:t>-</a:t>
            </a:r>
            <a:r>
              <a:rPr lang="en-US" dirty="0" err="1" smtClean="0"/>
              <a:t>genereaza</a:t>
            </a:r>
            <a:r>
              <a:rPr lang="en-US" dirty="0" smtClean="0"/>
              <a:t> </a:t>
            </a:r>
            <a:r>
              <a:rPr lang="en-US" dirty="0" err="1" smtClean="0"/>
              <a:t>intrebari</a:t>
            </a:r>
            <a:r>
              <a:rPr lang="en-US" dirty="0" smtClean="0"/>
              <a:t> </a:t>
            </a:r>
            <a:r>
              <a:rPr lang="en-US" dirty="0" err="1" smtClean="0"/>
              <a:t>si</a:t>
            </a:r>
            <a:r>
              <a:rPr lang="en-US" dirty="0" smtClean="0"/>
              <a:t> </a:t>
            </a:r>
            <a:r>
              <a:rPr lang="en-US" dirty="0" err="1" smtClean="0"/>
              <a:t>necesita</a:t>
            </a:r>
            <a:r>
              <a:rPr lang="en-US" dirty="0" smtClean="0"/>
              <a:t> </a:t>
            </a:r>
            <a:r>
              <a:rPr lang="en-US" dirty="0" err="1" smtClean="0"/>
              <a:t>consiliere</a:t>
            </a:r>
            <a:endParaRPr lang="en-US" dirty="0" smtClean="0"/>
          </a:p>
          <a:p>
            <a:pPr>
              <a:buFont typeface="Wingdings" panose="05000000000000000000" pitchFamily="2" charset="2"/>
              <a:buChar char="v"/>
            </a:pPr>
            <a:r>
              <a:rPr lang="en-US" dirty="0" smtClean="0"/>
              <a:t>Date </a:t>
            </a:r>
            <a:r>
              <a:rPr lang="en-US" dirty="0" err="1" smtClean="0"/>
              <a:t>antropometrice</a:t>
            </a:r>
            <a:r>
              <a:rPr lang="en-US" dirty="0" smtClean="0"/>
              <a:t> </a:t>
            </a:r>
            <a:r>
              <a:rPr lang="en-US" dirty="0" err="1" smtClean="0"/>
              <a:t>si</a:t>
            </a:r>
            <a:r>
              <a:rPr lang="en-US" dirty="0" smtClean="0"/>
              <a:t> date legate de </a:t>
            </a:r>
            <a:r>
              <a:rPr lang="en-US" dirty="0" err="1" smtClean="0"/>
              <a:t>calitatea</a:t>
            </a:r>
            <a:r>
              <a:rPr lang="en-US" dirty="0" smtClean="0"/>
              <a:t> de donator de </a:t>
            </a:r>
            <a:r>
              <a:rPr lang="en-US" dirty="0" err="1" smtClean="0"/>
              <a:t>sange</a:t>
            </a:r>
            <a:r>
              <a:rPr lang="en-US" dirty="0" smtClean="0"/>
              <a:t> 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dirty="0" err="1" smtClean="0"/>
              <a:t>Rezultatele</a:t>
            </a:r>
            <a:r>
              <a:rPr lang="en-US" dirty="0" smtClean="0"/>
              <a:t> </a:t>
            </a:r>
            <a:r>
              <a:rPr lang="en-US" dirty="0" err="1" smtClean="0"/>
              <a:t>probelor</a:t>
            </a:r>
            <a:r>
              <a:rPr lang="en-US" dirty="0" smtClean="0"/>
              <a:t> de </a:t>
            </a:r>
            <a:r>
              <a:rPr lang="en-US" dirty="0" err="1" smtClean="0"/>
              <a:t>sange</a:t>
            </a:r>
            <a:endParaRPr lang="en-US" dirty="0" smtClean="0"/>
          </a:p>
          <a:p>
            <a:pPr>
              <a:buFont typeface="Wingdings" panose="05000000000000000000" pitchFamily="2" charset="2"/>
              <a:buChar char="v"/>
            </a:pPr>
            <a:r>
              <a:rPr lang="en-US" dirty="0" err="1" smtClean="0">
                <a:solidFill>
                  <a:srgbClr val="FF0000"/>
                </a:solidFill>
              </a:rPr>
              <a:t>Numarul</a:t>
            </a:r>
            <a:r>
              <a:rPr lang="en-US" dirty="0" smtClean="0">
                <a:solidFill>
                  <a:srgbClr val="FF0000"/>
                </a:solidFill>
              </a:rPr>
              <a:t> de </a:t>
            </a:r>
            <a:r>
              <a:rPr lang="en-US" dirty="0" err="1" smtClean="0">
                <a:solidFill>
                  <a:srgbClr val="FF0000"/>
                </a:solidFill>
              </a:rPr>
              <a:t>identificare</a:t>
            </a:r>
            <a:r>
              <a:rPr lang="en-US" dirty="0" smtClean="0">
                <a:solidFill>
                  <a:srgbClr val="FF0000"/>
                </a:solidFill>
              </a:rPr>
              <a:t> al </a:t>
            </a:r>
            <a:r>
              <a:rPr lang="en-US" dirty="0" err="1" smtClean="0">
                <a:solidFill>
                  <a:srgbClr val="FF0000"/>
                </a:solidFill>
              </a:rPr>
              <a:t>Centrului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Donatorilor</a:t>
            </a:r>
            <a:endParaRPr lang="en-US" dirty="0" smtClean="0">
              <a:solidFill>
                <a:srgbClr val="FF0000"/>
              </a:solidFill>
            </a:endParaRPr>
          </a:p>
          <a:p>
            <a:pPr>
              <a:buFont typeface="Wingdings" panose="05000000000000000000" pitchFamily="2" charset="2"/>
              <a:buChar char="v"/>
            </a:pPr>
            <a:r>
              <a:rPr lang="en-US" dirty="0" err="1" smtClean="0">
                <a:solidFill>
                  <a:srgbClr val="FF0000"/>
                </a:solidFill>
              </a:rPr>
              <a:t>Semnatura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persoanei</a:t>
            </a:r>
            <a:r>
              <a:rPr lang="en-US" dirty="0" smtClean="0">
                <a:solidFill>
                  <a:srgbClr val="FF0000"/>
                </a:solidFill>
              </a:rPr>
              <a:t> care a </a:t>
            </a:r>
            <a:r>
              <a:rPr lang="en-US" dirty="0" err="1" smtClean="0">
                <a:solidFill>
                  <a:srgbClr val="FF0000"/>
                </a:solidFill>
              </a:rPr>
              <a:t>verificat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datele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inscrise</a:t>
            </a:r>
            <a:r>
              <a:rPr lang="en-US" dirty="0" smtClean="0">
                <a:solidFill>
                  <a:srgbClr val="FF0000"/>
                </a:solidFill>
              </a:rPr>
              <a:t> de donator, </a:t>
            </a:r>
            <a:r>
              <a:rPr lang="en-US" dirty="0" err="1" smtClean="0">
                <a:solidFill>
                  <a:srgbClr val="FF0000"/>
                </a:solidFill>
              </a:rPr>
              <a:t>semnatura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potentialului</a:t>
            </a:r>
            <a:r>
              <a:rPr lang="en-US" dirty="0" smtClean="0">
                <a:solidFill>
                  <a:srgbClr val="FF0000"/>
                </a:solidFill>
              </a:rPr>
              <a:t> donator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dirty="0" smtClean="0">
                <a:solidFill>
                  <a:srgbClr val="FF0000"/>
                </a:solidFill>
              </a:rPr>
              <a:t>Data </a:t>
            </a:r>
            <a:r>
              <a:rPr lang="en-US" dirty="0" err="1" smtClean="0">
                <a:solidFill>
                  <a:srgbClr val="FF0000"/>
                </a:solidFill>
              </a:rPr>
              <a:t>completarii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documentului</a:t>
            </a:r>
            <a:endParaRPr lang="en-US" dirty="0" smtClean="0">
              <a:solidFill>
                <a:srgbClr val="FF0000"/>
              </a:solidFill>
            </a:endParaRPr>
          </a:p>
          <a:p>
            <a:pPr>
              <a:buFont typeface="Wingdings" panose="05000000000000000000" pitchFamily="2" charset="2"/>
              <a:buChar char="v"/>
            </a:pPr>
            <a:endParaRPr lang="ro-RO" dirty="0"/>
          </a:p>
        </p:txBody>
      </p:sp>
      <p:pic>
        <p:nvPicPr>
          <p:cNvPr id="4" name="Imagine 6" descr="RNDVCSH_header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96" t="14717" r="54289" b="6302"/>
          <a:stretch>
            <a:fillRect/>
          </a:stretch>
        </p:blipFill>
        <p:spPr bwMode="auto">
          <a:xfrm>
            <a:off x="381000" y="304800"/>
            <a:ext cx="197308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8067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49630739"/>
              </p:ext>
            </p:extLst>
          </p:nvPr>
        </p:nvGraphicFramePr>
        <p:xfrm>
          <a:off x="0" y="35511"/>
          <a:ext cx="9067800" cy="681988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70" name="Acrobat Document" r:id="rId3" imgW="11334508" imgH="8010360" progId="AcroExch.Document.DC">
                  <p:embed/>
                </p:oleObj>
              </mc:Choice>
              <mc:Fallback>
                <p:oleObj name="Acrobat Document" r:id="rId3" imgW="11334508" imgH="8010360" progId="AcroExch.Document.DC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>
                        <a:lum bright="-40000" contrast="40000"/>
                      </a:blip>
                      <a:stretch>
                        <a:fillRect/>
                      </a:stretch>
                    </p:blipFill>
                    <p:spPr>
                      <a:xfrm>
                        <a:off x="0" y="35511"/>
                        <a:ext cx="9067800" cy="681988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4"/>
          <p:cNvSpPr/>
          <p:nvPr/>
        </p:nvSpPr>
        <p:spPr>
          <a:xfrm>
            <a:off x="5257800" y="1600200"/>
            <a:ext cx="457200" cy="76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7467600" y="1600200"/>
            <a:ext cx="914400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0707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97720952"/>
              </p:ext>
            </p:extLst>
          </p:nvPr>
        </p:nvGraphicFramePr>
        <p:xfrm>
          <a:off x="-63876" y="152400"/>
          <a:ext cx="9271755" cy="6553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94" name="Acrobat Document" r:id="rId3" imgW="11334508" imgH="8010360" progId="AcroExch.Document.DC">
                  <p:embed/>
                </p:oleObj>
              </mc:Choice>
              <mc:Fallback>
                <p:oleObj name="Acrobat Document" r:id="rId3" imgW="11334508" imgH="8010360" progId="AcroExch.Document.DC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>
                        <a:lum bright="-40000" contrast="40000"/>
                      </a:blip>
                      <a:stretch>
                        <a:fillRect/>
                      </a:stretch>
                    </p:blipFill>
                    <p:spPr>
                      <a:xfrm>
                        <a:off x="-63876" y="152400"/>
                        <a:ext cx="9271755" cy="6553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4"/>
          <p:cNvSpPr/>
          <p:nvPr/>
        </p:nvSpPr>
        <p:spPr>
          <a:xfrm>
            <a:off x="6553200" y="3048000"/>
            <a:ext cx="1752600" cy="152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4452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5054949"/>
              </p:ext>
            </p:extLst>
          </p:nvPr>
        </p:nvGraphicFramePr>
        <p:xfrm>
          <a:off x="-19942" y="228600"/>
          <a:ext cx="9163942" cy="6477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42" name="Acrobat Document" r:id="rId3" imgW="11334508" imgH="8010360" progId="AcroExch.Document.DC">
                  <p:embed/>
                </p:oleObj>
              </mc:Choice>
              <mc:Fallback>
                <p:oleObj name="Acrobat Document" r:id="rId3" imgW="11334508" imgH="8010360" progId="AcroExch.Document.DC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-19942" y="228600"/>
                        <a:ext cx="9163942" cy="6477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6"/>
          <p:cNvSpPr/>
          <p:nvPr/>
        </p:nvSpPr>
        <p:spPr>
          <a:xfrm>
            <a:off x="5334000" y="1676400"/>
            <a:ext cx="457200" cy="152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543800" y="1676400"/>
            <a:ext cx="914400" cy="152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7597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61712655"/>
              </p:ext>
            </p:extLst>
          </p:nvPr>
        </p:nvGraphicFramePr>
        <p:xfrm>
          <a:off x="-76200" y="29198"/>
          <a:ext cx="4876800" cy="689376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60" name="Acrobat Document" r:id="rId3" imgW="5667119" imgH="8010360" progId="AcroExch.Document.DC">
                  <p:embed/>
                </p:oleObj>
              </mc:Choice>
              <mc:Fallback>
                <p:oleObj name="Acrobat Document" r:id="rId3" imgW="5667119" imgH="8010360" progId="AcroExch.Document.DC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-76200" y="29198"/>
                        <a:ext cx="4876800" cy="689376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4"/>
          <p:cNvSpPr/>
          <p:nvPr/>
        </p:nvSpPr>
        <p:spPr>
          <a:xfrm>
            <a:off x="762000" y="1524000"/>
            <a:ext cx="1447800" cy="152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3200400" y="1524000"/>
            <a:ext cx="609600" cy="152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3276600" y="2286000"/>
            <a:ext cx="12192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35330712"/>
              </p:ext>
            </p:extLst>
          </p:nvPr>
        </p:nvGraphicFramePr>
        <p:xfrm>
          <a:off x="4572000" y="0"/>
          <a:ext cx="4905406" cy="6934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61" name="Acrobat Document" r:id="rId5" imgW="5667119" imgH="8010360" progId="AcroExch.Document.DC">
                  <p:embed/>
                </p:oleObj>
              </mc:Choice>
              <mc:Fallback>
                <p:oleObj name="Acrobat Document" r:id="rId5" imgW="5667119" imgH="8010360" progId="AcroExch.Document.DC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572000" y="0"/>
                        <a:ext cx="4905406" cy="6934200"/>
                      </a:xfrm>
                      <a:prstGeom prst="rect">
                        <a:avLst/>
                      </a:prstGeom>
                      <a:solidFill>
                        <a:srgbClr val="FF0000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Rectangle 9"/>
          <p:cNvSpPr/>
          <p:nvPr/>
        </p:nvSpPr>
        <p:spPr>
          <a:xfrm>
            <a:off x="7924800" y="152400"/>
            <a:ext cx="762000" cy="381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5257800" y="1524000"/>
            <a:ext cx="457200" cy="152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620000" y="1524000"/>
            <a:ext cx="990600" cy="152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7017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o-RO" dirty="0" smtClean="0"/>
              <a:t/>
            </a:r>
            <a:br>
              <a:rPr lang="ro-RO" dirty="0" smtClean="0"/>
            </a:br>
            <a:r>
              <a:rPr lang="en-US" dirty="0" smtClean="0"/>
              <a:t>III</a:t>
            </a:r>
            <a:r>
              <a:rPr lang="ro-RO" dirty="0" smtClean="0"/>
              <a:t>. Chestionarul medical</a:t>
            </a:r>
            <a:r>
              <a:rPr lang="en-US" dirty="0" smtClean="0"/>
              <a:t> la </a:t>
            </a:r>
            <a:r>
              <a:rPr lang="en-US" dirty="0" err="1" smtClean="0"/>
              <a:t>inscriere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o-RO" dirty="0"/>
              <a:t>Î</a:t>
            </a:r>
            <a:r>
              <a:rPr lang="ro-RO" dirty="0" smtClean="0"/>
              <a:t>n funcţie de informaţiile pe care le transmite donatorul </a:t>
            </a:r>
            <a:r>
              <a:rPr lang="en-US" dirty="0" err="1" smtClean="0"/>
              <a:t>i</a:t>
            </a:r>
            <a:r>
              <a:rPr lang="ro-RO" dirty="0" smtClean="0"/>
              <a:t>n acest chestionar se stabileşte eligibilitatea din punct de vedere medical.</a:t>
            </a:r>
          </a:p>
          <a:p>
            <a:endParaRPr lang="ro-RO" dirty="0"/>
          </a:p>
          <a:p>
            <a:pPr marL="0" indent="0">
              <a:buNone/>
            </a:pPr>
            <a:r>
              <a:rPr lang="ro-RO" sz="6000" i="1" dirty="0" smtClean="0">
                <a:solidFill>
                  <a:srgbClr val="FF0000"/>
                </a:solidFill>
              </a:rPr>
              <a:t>!!! </a:t>
            </a:r>
            <a:r>
              <a:rPr lang="ro-RO" sz="2800" i="1" dirty="0" smtClean="0">
                <a:solidFill>
                  <a:srgbClr val="FF0000"/>
                </a:solidFill>
              </a:rPr>
              <a:t>Chestionarul medical, consimţământul şi informarea trebuie să fie semnate de către potenţialul donator şi reprezentantul centrului donatorilor unde se face inscrierea</a:t>
            </a:r>
            <a:endParaRPr lang="en-US" sz="2800" i="1" dirty="0">
              <a:solidFill>
                <a:srgbClr val="FF0000"/>
              </a:solidFill>
            </a:endParaRPr>
          </a:p>
        </p:txBody>
      </p:sp>
      <p:pic>
        <p:nvPicPr>
          <p:cNvPr id="4" name="Imagine 6" descr="RNDVCSH_header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96" t="14717" r="54289" b="6302"/>
          <a:stretch>
            <a:fillRect/>
          </a:stretch>
        </p:blipFill>
        <p:spPr bwMode="auto">
          <a:xfrm>
            <a:off x="228600" y="228600"/>
            <a:ext cx="197308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258913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990600"/>
            <a:ext cx="8153400" cy="1066800"/>
          </a:xfrm>
        </p:spPr>
        <p:txBody>
          <a:bodyPr>
            <a:normAutofit fontScale="90000"/>
          </a:bodyPr>
          <a:lstStyle/>
          <a:p>
            <a:r>
              <a:rPr lang="ro-RO" dirty="0" smtClean="0"/>
              <a:t/>
            </a:r>
            <a:br>
              <a:rPr lang="ro-RO" dirty="0" smtClean="0"/>
            </a:b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09396" y="2362200"/>
            <a:ext cx="7325208" cy="3763963"/>
          </a:xfrm>
          <a:prstGeom prst="rect">
            <a:avLst/>
          </a:prstGeom>
        </p:spPr>
      </p:pic>
      <p:pic>
        <p:nvPicPr>
          <p:cNvPr id="4" name="Imagine 6" descr="RNDVCSH_header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96" t="14717" r="54289" b="6302"/>
          <a:stretch>
            <a:fillRect/>
          </a:stretch>
        </p:blipFill>
        <p:spPr bwMode="auto">
          <a:xfrm>
            <a:off x="381000" y="304800"/>
            <a:ext cx="197308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tlu 1">
            <a:extLst>
              <a:ext uri="{FF2B5EF4-FFF2-40B4-BE49-F238E27FC236}">
                <a16:creationId xmlns:a16="http://schemas.microsoft.com/office/drawing/2014/main" id="{F6E96776-FA4D-45C2-9CB7-5F27C2714C84}"/>
              </a:ext>
            </a:extLst>
          </p:cNvPr>
          <p:cNvSpPr txBox="1">
            <a:spLocks/>
          </p:cNvSpPr>
          <p:nvPr/>
        </p:nvSpPr>
        <p:spPr>
          <a:xfrm>
            <a:off x="545123" y="1425315"/>
            <a:ext cx="8059799" cy="784485"/>
          </a:xfrm>
          <a:prstGeom prst="rect">
            <a:avLst/>
          </a:prstGeom>
          <a:solidFill>
            <a:srgbClr val="0070C0"/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>
                <a:solidFill>
                  <a:schemeClr val="bg1"/>
                </a:solidFill>
              </a:rPr>
              <a:t>Ce </a:t>
            </a:r>
            <a:r>
              <a:rPr lang="en-US" dirty="0" err="1" smtClean="0">
                <a:solidFill>
                  <a:schemeClr val="bg1"/>
                </a:solidFill>
              </a:rPr>
              <a:t>este</a:t>
            </a:r>
            <a:r>
              <a:rPr lang="en-US" dirty="0" smtClean="0">
                <a:solidFill>
                  <a:schemeClr val="bg1"/>
                </a:solidFill>
              </a:rPr>
              <a:t> GDPR-UL?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0532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14568332"/>
              </p:ext>
            </p:extLst>
          </p:nvPr>
        </p:nvGraphicFramePr>
        <p:xfrm>
          <a:off x="-152400" y="0"/>
          <a:ext cx="9487377" cy="670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18" name="Acrobat Document" r:id="rId3" imgW="11334508" imgH="8010360" progId="AcroExch.Document.DC">
                  <p:embed/>
                </p:oleObj>
              </mc:Choice>
              <mc:Fallback>
                <p:oleObj name="Acrobat Document" r:id="rId3" imgW="11334508" imgH="8010360" progId="AcroExch.Document.DC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>
                        <a:lum bright="-40000" contrast="40000"/>
                      </a:blip>
                      <a:stretch>
                        <a:fillRect/>
                      </a:stretch>
                    </p:blipFill>
                    <p:spPr>
                      <a:xfrm>
                        <a:off x="-152400" y="0"/>
                        <a:ext cx="9487377" cy="6705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6" name="Straight Connector 5"/>
          <p:cNvCxnSpPr/>
          <p:nvPr/>
        </p:nvCxnSpPr>
        <p:spPr>
          <a:xfrm>
            <a:off x="-1219200" y="533400"/>
            <a:ext cx="914400" cy="91440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/>
          <p:cNvSpPr/>
          <p:nvPr/>
        </p:nvSpPr>
        <p:spPr>
          <a:xfrm>
            <a:off x="6019800" y="2590800"/>
            <a:ext cx="1524000" cy="228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304800" y="2819400"/>
            <a:ext cx="1828800" cy="228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4726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98064095"/>
              </p:ext>
            </p:extLst>
          </p:nvPr>
        </p:nvGraphicFramePr>
        <p:xfrm>
          <a:off x="-63875" y="152400"/>
          <a:ext cx="9271753" cy="6553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90" name="Acrobat Document" r:id="rId3" imgW="11334508" imgH="8010360" progId="AcroExch.Document.DC">
                  <p:embed/>
                </p:oleObj>
              </mc:Choice>
              <mc:Fallback>
                <p:oleObj name="Acrobat Document" r:id="rId3" imgW="11334508" imgH="8010360" progId="AcroExch.Document.DC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-63875" y="152400"/>
                        <a:ext cx="9271753" cy="6553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4"/>
          <p:cNvSpPr/>
          <p:nvPr/>
        </p:nvSpPr>
        <p:spPr>
          <a:xfrm>
            <a:off x="6019800" y="2743200"/>
            <a:ext cx="2286000" cy="152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381000" y="2971800"/>
            <a:ext cx="1219200" cy="152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8935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o-RO" dirty="0" smtClean="0"/>
              <a:t/>
            </a:r>
            <a:br>
              <a:rPr lang="ro-RO" dirty="0" smtClean="0"/>
            </a:br>
            <a:r>
              <a:rPr lang="ro-RO" dirty="0" smtClean="0"/>
              <a:t>I</a:t>
            </a:r>
            <a:r>
              <a:rPr lang="en-US" dirty="0"/>
              <a:t>V</a:t>
            </a:r>
            <a:r>
              <a:rPr lang="ro-RO" dirty="0" smtClean="0"/>
              <a:t>. Consilierea donatorilor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o-RO" dirty="0" smtClean="0"/>
              <a:t>Se realizează </a:t>
            </a:r>
            <a:r>
              <a:rPr lang="ro-RO" u="sng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gradual</a:t>
            </a:r>
            <a:r>
              <a:rPr lang="ro-RO" dirty="0" smtClean="0"/>
              <a:t> pe măsură ce potenţialul donator completează formularele</a:t>
            </a:r>
            <a:r>
              <a:rPr lang="en-US" dirty="0" smtClean="0"/>
              <a:t> </a:t>
            </a:r>
            <a:r>
              <a:rPr lang="en-US" dirty="0" err="1" smtClean="0"/>
              <a:t>sau</a:t>
            </a:r>
            <a:r>
              <a:rPr lang="en-US" dirty="0" smtClean="0"/>
              <a:t> </a:t>
            </a:r>
            <a:r>
              <a:rPr lang="en-US" dirty="0" err="1" smtClean="0"/>
              <a:t>trece</a:t>
            </a:r>
            <a:r>
              <a:rPr lang="en-US" dirty="0" smtClean="0"/>
              <a:t> la </a:t>
            </a:r>
            <a:r>
              <a:rPr lang="en-US" dirty="0" err="1" smtClean="0"/>
              <a:t>etapa</a:t>
            </a:r>
            <a:r>
              <a:rPr lang="en-US" dirty="0" smtClean="0"/>
              <a:t> de </a:t>
            </a:r>
            <a:r>
              <a:rPr lang="en-US" dirty="0" err="1" smtClean="0"/>
              <a:t>recoltare</a:t>
            </a:r>
            <a:r>
              <a:rPr lang="en-US" dirty="0" smtClean="0"/>
              <a:t> a </a:t>
            </a:r>
            <a:r>
              <a:rPr lang="en-US" dirty="0" err="1" smtClean="0"/>
              <a:t>probelor</a:t>
            </a:r>
            <a:r>
              <a:rPr lang="en-US" dirty="0" smtClean="0"/>
              <a:t> de </a:t>
            </a:r>
            <a:r>
              <a:rPr lang="en-US" dirty="0" err="1" smtClean="0"/>
              <a:t>sange</a:t>
            </a:r>
            <a:r>
              <a:rPr lang="en-US" dirty="0" smtClean="0"/>
              <a:t>.</a:t>
            </a:r>
            <a:endParaRPr lang="ro-RO" dirty="0" smtClean="0"/>
          </a:p>
          <a:p>
            <a:r>
              <a:rPr lang="ro-RO" dirty="0" smtClean="0"/>
              <a:t>Persoana care consiliază se asigură că potenţialul donator a primit şi a înţeles informaţiile</a:t>
            </a:r>
            <a:r>
              <a:rPr lang="en-US" dirty="0"/>
              <a:t> </a:t>
            </a:r>
            <a:r>
              <a:rPr lang="en-US" dirty="0" smtClean="0"/>
              <a:t>cu </a:t>
            </a:r>
            <a:r>
              <a:rPr lang="en-US" dirty="0" err="1" smtClean="0"/>
              <a:t>privire</a:t>
            </a:r>
            <a:r>
              <a:rPr lang="en-US" dirty="0" smtClean="0"/>
              <a:t> la: </a:t>
            </a:r>
            <a:r>
              <a:rPr lang="ro-RO" dirty="0" smtClean="0"/>
              <a:t>asigura</a:t>
            </a:r>
            <a:r>
              <a:rPr lang="en-US" dirty="0" err="1" smtClean="0"/>
              <a:t>rea</a:t>
            </a:r>
            <a:r>
              <a:rPr lang="ro-RO" dirty="0" smtClean="0"/>
              <a:t> confidenţialităţii datelor personale, păstr</a:t>
            </a:r>
            <a:r>
              <a:rPr lang="en-US" dirty="0" smtClean="0"/>
              <a:t>area </a:t>
            </a:r>
            <a:r>
              <a:rPr lang="ro-RO" dirty="0" smtClean="0"/>
              <a:t>anonimatul donatorului şi a pacientului, responsabilităţile şi drepturile </a:t>
            </a:r>
            <a:r>
              <a:rPr lang="en-US" dirty="0" err="1" smtClean="0"/>
              <a:t>donatorului</a:t>
            </a:r>
            <a:endParaRPr lang="en-US" dirty="0"/>
          </a:p>
        </p:txBody>
      </p:sp>
      <p:pic>
        <p:nvPicPr>
          <p:cNvPr id="4" name="Imagine 6" descr="RNDVCSH_header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96" t="14717" r="54289" b="6302"/>
          <a:stretch>
            <a:fillRect/>
          </a:stretch>
        </p:blipFill>
        <p:spPr bwMode="auto">
          <a:xfrm>
            <a:off x="228600" y="152400"/>
            <a:ext cx="197308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281775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9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o-RO" dirty="0" smtClean="0"/>
              <a:t/>
            </a:r>
            <a:br>
              <a:rPr lang="ro-RO" dirty="0" smtClean="0"/>
            </a:br>
            <a:r>
              <a:rPr lang="en-US" dirty="0" smtClean="0"/>
              <a:t>V. </a:t>
            </a:r>
            <a:r>
              <a:rPr lang="en-US" dirty="0" err="1" smtClean="0"/>
              <a:t>Criterii</a:t>
            </a:r>
            <a:r>
              <a:rPr lang="en-US" dirty="0" smtClean="0"/>
              <a:t> </a:t>
            </a:r>
            <a:r>
              <a:rPr lang="en-US" dirty="0" err="1" smtClean="0"/>
              <a:t>medicale</a:t>
            </a:r>
            <a:r>
              <a:rPr lang="en-US" dirty="0" smtClean="0"/>
              <a:t> de </a:t>
            </a:r>
            <a:r>
              <a:rPr lang="en-US" dirty="0" err="1" smtClean="0"/>
              <a:t>eligibilitate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err="1" smtClean="0"/>
              <a:t>Sunt</a:t>
            </a:r>
            <a:r>
              <a:rPr lang="en-US" dirty="0" smtClean="0"/>
              <a:t> </a:t>
            </a:r>
            <a:r>
              <a:rPr lang="en-US" dirty="0" err="1" smtClean="0"/>
              <a:t>oferite</a:t>
            </a:r>
            <a:r>
              <a:rPr lang="en-US" dirty="0" smtClean="0"/>
              <a:t> de AMDM-</a:t>
            </a:r>
            <a:r>
              <a:rPr lang="en-US" dirty="0" err="1" smtClean="0"/>
              <a:t>Asocia</a:t>
            </a:r>
            <a:r>
              <a:rPr lang="ro-RO" dirty="0" smtClean="0"/>
              <a:t>ţia Mondială a Donatorilor de Măduvă</a:t>
            </a:r>
          </a:p>
          <a:p>
            <a:r>
              <a:rPr lang="ro-RO" dirty="0" smtClean="0"/>
              <a:t>Au ca </a:t>
            </a:r>
            <a:r>
              <a:rPr lang="ro-RO" dirty="0" smtClean="0">
                <a:solidFill>
                  <a:srgbClr val="FF0000"/>
                </a:solidFill>
              </a:rPr>
              <a:t>scop</a:t>
            </a:r>
            <a:r>
              <a:rPr lang="ro-RO" dirty="0" smtClean="0"/>
              <a:t> stabilirea standardelor minime de evaluare a potenţialilor donatori, prin care se protejează interesul donatorilor şi garantează siguranţa produselor celulare la nivel internaţional</a:t>
            </a:r>
          </a:p>
          <a:p>
            <a:pPr marL="0" indent="0">
              <a:buNone/>
            </a:pPr>
            <a:r>
              <a:rPr lang="ro-RO" dirty="0" smtClean="0"/>
              <a:t>Evaluarea sănătăţii donatorului se bazează pe</a:t>
            </a:r>
            <a:r>
              <a:rPr lang="en-US" dirty="0" smtClean="0"/>
              <a:t>:</a:t>
            </a:r>
          </a:p>
          <a:p>
            <a:pPr>
              <a:buFont typeface="Wingdings" pitchFamily="2" charset="2"/>
              <a:buChar char="ü"/>
            </a:pPr>
            <a:r>
              <a:rPr lang="en-US" dirty="0" smtClean="0"/>
              <a:t> </a:t>
            </a:r>
            <a:r>
              <a:rPr lang="en-US" u="sng" dirty="0" err="1" smtClean="0"/>
              <a:t>criterii</a:t>
            </a:r>
            <a:r>
              <a:rPr lang="en-US" u="sng" dirty="0" smtClean="0"/>
              <a:t> restrictive </a:t>
            </a:r>
            <a:r>
              <a:rPr lang="en-US" dirty="0" err="1" smtClean="0"/>
              <a:t>privind</a:t>
            </a:r>
            <a:r>
              <a:rPr lang="en-US" dirty="0" smtClean="0"/>
              <a:t> </a:t>
            </a:r>
            <a:r>
              <a:rPr lang="en-US" dirty="0" err="1" smtClean="0"/>
              <a:t>riscul</a:t>
            </a:r>
            <a:r>
              <a:rPr lang="en-US" dirty="0" smtClean="0"/>
              <a:t> </a:t>
            </a:r>
            <a:r>
              <a:rPr lang="en-US" dirty="0" err="1" smtClean="0"/>
              <a:t>donatorului</a:t>
            </a:r>
            <a:endParaRPr lang="en-US" dirty="0" smtClean="0"/>
          </a:p>
          <a:p>
            <a:pPr>
              <a:buFont typeface="Wingdings" pitchFamily="2" charset="2"/>
              <a:buChar char="ü"/>
            </a:pPr>
            <a:r>
              <a:rPr lang="en-US" dirty="0" smtClean="0"/>
              <a:t> </a:t>
            </a:r>
            <a:r>
              <a:rPr lang="en-US" u="sng" dirty="0" err="1" smtClean="0"/>
              <a:t>criterii</a:t>
            </a:r>
            <a:r>
              <a:rPr lang="en-US" u="sng" dirty="0" smtClean="0"/>
              <a:t> </a:t>
            </a:r>
            <a:r>
              <a:rPr lang="en-US" u="sng" dirty="0" err="1" smtClean="0"/>
              <a:t>permisive</a:t>
            </a:r>
            <a:r>
              <a:rPr lang="en-US" u="sng" dirty="0" smtClean="0"/>
              <a:t> </a:t>
            </a:r>
            <a:r>
              <a:rPr lang="en-US" dirty="0" err="1" smtClean="0"/>
              <a:t>privind</a:t>
            </a:r>
            <a:r>
              <a:rPr lang="en-US" dirty="0" smtClean="0"/>
              <a:t> </a:t>
            </a:r>
            <a:r>
              <a:rPr lang="en-US" dirty="0" err="1" smtClean="0"/>
              <a:t>riscul</a:t>
            </a:r>
            <a:r>
              <a:rPr lang="en-US" dirty="0" smtClean="0"/>
              <a:t> </a:t>
            </a:r>
            <a:r>
              <a:rPr lang="en-US" dirty="0" err="1" smtClean="0"/>
              <a:t>primitorului</a:t>
            </a:r>
            <a:endParaRPr lang="ro-RO" dirty="0" smtClean="0"/>
          </a:p>
          <a:p>
            <a:endParaRPr lang="en-US" dirty="0"/>
          </a:p>
        </p:txBody>
      </p:sp>
      <p:pic>
        <p:nvPicPr>
          <p:cNvPr id="4" name="Imagine 6" descr="RNDVCSH_header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96" t="14717" r="54289" b="6302"/>
          <a:stretch>
            <a:fillRect/>
          </a:stretch>
        </p:blipFill>
        <p:spPr bwMode="auto">
          <a:xfrm>
            <a:off x="381000" y="152400"/>
            <a:ext cx="197308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4028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554162"/>
          </a:xfrm>
        </p:spPr>
        <p:txBody>
          <a:bodyPr>
            <a:normAutofit/>
          </a:bodyPr>
          <a:lstStyle/>
          <a:p>
            <a:pPr algn="l"/>
            <a:r>
              <a:rPr lang="en-US" dirty="0" smtClean="0"/>
              <a:t>               </a:t>
            </a:r>
            <a:r>
              <a:rPr lang="ro-RO" dirty="0"/>
              <a:t/>
            </a:r>
            <a:br>
              <a:rPr lang="ro-RO" dirty="0"/>
            </a:br>
            <a:r>
              <a:rPr lang="en-US" dirty="0" smtClean="0"/>
              <a:t> </a:t>
            </a:r>
            <a:r>
              <a:rPr lang="en-US" dirty="0" err="1" smtClean="0"/>
              <a:t>Examenul</a:t>
            </a:r>
            <a:r>
              <a:rPr lang="en-US" dirty="0" smtClean="0"/>
              <a:t> medical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endParaRPr lang="ro-RO" dirty="0" smtClean="0"/>
          </a:p>
          <a:p>
            <a:endParaRPr lang="ro-RO" dirty="0"/>
          </a:p>
          <a:p>
            <a:pPr marL="0" indent="0">
              <a:buNone/>
            </a:pPr>
            <a:r>
              <a:rPr lang="ro-RO" dirty="0"/>
              <a:t> </a:t>
            </a:r>
            <a:r>
              <a:rPr lang="ro-RO" dirty="0" smtClean="0"/>
              <a:t>     </a:t>
            </a:r>
            <a:r>
              <a:rPr lang="ro-RO" dirty="0"/>
              <a:t>Î</a:t>
            </a:r>
            <a:r>
              <a:rPr lang="en-US" dirty="0" smtClean="0"/>
              <a:t>n </a:t>
            </a:r>
            <a:r>
              <a:rPr lang="en-US" dirty="0" err="1" smtClean="0"/>
              <a:t>func</a:t>
            </a:r>
            <a:r>
              <a:rPr lang="ro-RO" dirty="0" smtClean="0"/>
              <a:t>ţ</a:t>
            </a:r>
            <a:r>
              <a:rPr lang="en-US" dirty="0" err="1" smtClean="0"/>
              <a:t>ie</a:t>
            </a:r>
            <a:r>
              <a:rPr lang="en-US" dirty="0" smtClean="0"/>
              <a:t> </a:t>
            </a:r>
            <a:r>
              <a:rPr lang="ro-RO" dirty="0" smtClean="0"/>
              <a:t>de anamneză şi de datele oferite </a:t>
            </a:r>
            <a:r>
              <a:rPr lang="ro-RO" dirty="0"/>
              <a:t>î</a:t>
            </a:r>
            <a:r>
              <a:rPr lang="ro-RO" dirty="0" smtClean="0"/>
              <a:t>n chestionarul medical se poate face un examen clinic ţintit de către un medic generalist.</a:t>
            </a:r>
          </a:p>
          <a:p>
            <a:pPr marL="0" indent="0">
              <a:buNone/>
            </a:pPr>
            <a:r>
              <a:rPr lang="ro-RO" dirty="0"/>
              <a:t> </a:t>
            </a:r>
            <a:r>
              <a:rPr lang="ro-RO" dirty="0" smtClean="0"/>
              <a:t>     De cele mai multe ori potenţialii donatori sunt şi donatori de sânge şi sunt examinaţi la momentul donării de sânge.</a:t>
            </a:r>
          </a:p>
          <a:p>
            <a:pPr marL="0" indent="0">
              <a:buNone/>
            </a:pPr>
            <a:r>
              <a:rPr lang="ro-RO" dirty="0"/>
              <a:t> </a:t>
            </a:r>
            <a:r>
              <a:rPr lang="ro-RO" dirty="0" smtClean="0"/>
              <a:t>     În campaniile care se fac doar pentru înscrierea donatorilor,echipele</a:t>
            </a:r>
            <a:r>
              <a:rPr lang="en-US" dirty="0" smtClean="0"/>
              <a:t> </a:t>
            </a:r>
            <a:r>
              <a:rPr lang="en-US" dirty="0" err="1" smtClean="0"/>
              <a:t>ar</a:t>
            </a:r>
            <a:r>
              <a:rPr lang="ro-RO" dirty="0" smtClean="0"/>
              <a:t> trebui sa includă obligatoriu şi medici.</a:t>
            </a:r>
            <a:endParaRPr lang="en-US" dirty="0"/>
          </a:p>
        </p:txBody>
      </p:sp>
      <p:pic>
        <p:nvPicPr>
          <p:cNvPr id="4" name="Imagine 6" descr="RNDVCSH_header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96" t="14717" r="54289" b="6302"/>
          <a:stretch>
            <a:fillRect/>
          </a:stretch>
        </p:blipFill>
        <p:spPr bwMode="auto">
          <a:xfrm>
            <a:off x="381000" y="304800"/>
            <a:ext cx="197308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6" name="Picture 2" descr="C:\Users\lucia.grijac\Desktop\stetoscop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381000"/>
            <a:ext cx="2900362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96689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858962"/>
          </a:xfrm>
        </p:spPr>
        <p:txBody>
          <a:bodyPr>
            <a:normAutofit/>
          </a:bodyPr>
          <a:lstStyle/>
          <a:p>
            <a:pPr algn="l"/>
            <a:r>
              <a:rPr lang="ro-RO" dirty="0" smtClean="0"/>
              <a:t/>
            </a:r>
            <a:br>
              <a:rPr lang="ro-RO" dirty="0" smtClean="0"/>
            </a:br>
            <a:r>
              <a:rPr lang="ro-RO" dirty="0" smtClean="0"/>
              <a:t>Întrebări frecvente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133600"/>
            <a:ext cx="8229600" cy="4419600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ro-RO" sz="2600" dirty="0" smtClean="0"/>
              <a:t>De unde se recoltează CSH</a:t>
            </a:r>
            <a:r>
              <a:rPr lang="en-US" sz="2600" dirty="0" smtClean="0"/>
              <a:t>?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600" dirty="0" smtClean="0"/>
              <a:t>La </a:t>
            </a:r>
            <a:r>
              <a:rPr lang="en-US" sz="2600" dirty="0" err="1" smtClean="0"/>
              <a:t>ce</a:t>
            </a:r>
            <a:r>
              <a:rPr lang="en-US" sz="2600" dirty="0" smtClean="0"/>
              <a:t> </a:t>
            </a:r>
            <a:r>
              <a:rPr lang="en-US" sz="2600" dirty="0" err="1" smtClean="0"/>
              <a:t>folosesc</a:t>
            </a:r>
            <a:r>
              <a:rPr lang="en-US" sz="2600" dirty="0" smtClean="0"/>
              <a:t> </a:t>
            </a:r>
            <a:r>
              <a:rPr lang="en-US" sz="2600" dirty="0" err="1" smtClean="0"/>
              <a:t>celulele</a:t>
            </a:r>
            <a:r>
              <a:rPr lang="en-US" sz="2600" dirty="0" smtClean="0"/>
              <a:t> stem?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600" dirty="0" err="1" smtClean="0"/>
              <a:t>Ce</a:t>
            </a:r>
            <a:r>
              <a:rPr lang="en-US" sz="2600" dirty="0" smtClean="0"/>
              <a:t> </a:t>
            </a:r>
            <a:r>
              <a:rPr lang="en-US" sz="2600" dirty="0" err="1" smtClean="0"/>
              <a:t>cantitate</a:t>
            </a:r>
            <a:r>
              <a:rPr lang="en-US" sz="2600" dirty="0" smtClean="0"/>
              <a:t> se </a:t>
            </a:r>
            <a:r>
              <a:rPr lang="en-US" sz="2600" dirty="0" err="1" smtClean="0"/>
              <a:t>doneaz</a:t>
            </a:r>
            <a:r>
              <a:rPr lang="ro-RO" sz="2600" dirty="0" smtClean="0"/>
              <a:t>ă</a:t>
            </a:r>
            <a:r>
              <a:rPr lang="en-US" sz="2600" dirty="0" smtClean="0"/>
              <a:t>?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600" dirty="0" smtClean="0"/>
              <a:t>C</a:t>
            </a:r>
            <a:r>
              <a:rPr lang="ro-RO" sz="2600" dirty="0" smtClean="0"/>
              <a:t>ând se donează</a:t>
            </a:r>
            <a:r>
              <a:rPr lang="en-US" sz="2600" dirty="0" smtClean="0"/>
              <a:t>?</a:t>
            </a:r>
            <a:r>
              <a:rPr lang="ro-RO" sz="2600" dirty="0" smtClean="0"/>
              <a:t> În momentul înscrierii</a:t>
            </a:r>
            <a:r>
              <a:rPr lang="en-US" sz="2600" dirty="0" smtClean="0"/>
              <a:t>?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600" dirty="0" smtClean="0"/>
              <a:t>Cum se </a:t>
            </a:r>
            <a:r>
              <a:rPr lang="en-US" sz="2600" dirty="0" err="1" smtClean="0"/>
              <a:t>doneaz</a:t>
            </a:r>
            <a:r>
              <a:rPr lang="ro-RO" sz="2600" dirty="0" smtClean="0"/>
              <a:t>ă şi care sunt riscurile de moment şi viitoare</a:t>
            </a:r>
            <a:r>
              <a:rPr lang="en-US" sz="2600" dirty="0" smtClean="0"/>
              <a:t>?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600" dirty="0" err="1" smtClean="0"/>
              <a:t>Ce</a:t>
            </a:r>
            <a:r>
              <a:rPr lang="en-US" sz="2600" dirty="0" smtClean="0"/>
              <a:t> </a:t>
            </a:r>
            <a:r>
              <a:rPr lang="en-US" sz="2600" dirty="0" err="1" smtClean="0"/>
              <a:t>este</a:t>
            </a:r>
            <a:r>
              <a:rPr lang="en-US" sz="2600" dirty="0" smtClean="0"/>
              <a:t> </a:t>
            </a:r>
            <a:r>
              <a:rPr lang="en-US" sz="2600" dirty="0" err="1" smtClean="0"/>
              <a:t>factorul</a:t>
            </a:r>
            <a:r>
              <a:rPr lang="en-US" sz="2600" dirty="0" smtClean="0"/>
              <a:t> de </a:t>
            </a:r>
            <a:r>
              <a:rPr lang="en-US" sz="2600" dirty="0" err="1" smtClean="0"/>
              <a:t>cre</a:t>
            </a:r>
            <a:r>
              <a:rPr lang="ro-RO" sz="2600" dirty="0" smtClean="0"/>
              <a:t>ş</a:t>
            </a:r>
            <a:r>
              <a:rPr lang="en-US" sz="2600" dirty="0" err="1" smtClean="0"/>
              <a:t>tere</a:t>
            </a:r>
            <a:r>
              <a:rPr lang="ro-RO" sz="2600" dirty="0" smtClean="0"/>
              <a:t> şi care sunt riscurile administrării lui</a:t>
            </a:r>
            <a:r>
              <a:rPr lang="en-US" sz="2600" dirty="0" smtClean="0"/>
              <a:t>?</a:t>
            </a:r>
          </a:p>
          <a:p>
            <a:pPr marL="514350" indent="-514350">
              <a:buFont typeface="+mj-lt"/>
              <a:buAutoNum type="arabicPeriod"/>
            </a:pPr>
            <a:r>
              <a:rPr lang="ro-RO" sz="2600" dirty="0" smtClean="0"/>
              <a:t>În cât timp se refac CSH</a:t>
            </a:r>
            <a:r>
              <a:rPr lang="en-US" sz="2600" dirty="0" smtClean="0"/>
              <a:t>?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Imagine 6" descr="RNDVCSH_header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96" t="14717" r="54289" b="6302"/>
          <a:stretch>
            <a:fillRect/>
          </a:stretch>
        </p:blipFill>
        <p:spPr bwMode="auto">
          <a:xfrm>
            <a:off x="381000" y="304800"/>
            <a:ext cx="197308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0" name="Picture 2" descr="C:\Users\lucia.grijac\Desktop\semnul-c3aentrebc483rii-persoanc483-nedumiritc483-premium-wpmudev-org-iunie-201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152400"/>
            <a:ext cx="28575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01138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876815"/>
            <a:ext cx="8229600" cy="808038"/>
          </a:xfrm>
        </p:spPr>
        <p:txBody>
          <a:bodyPr/>
          <a:lstStyle/>
          <a:p>
            <a:pPr algn="l"/>
            <a:r>
              <a:rPr lang="en-US" dirty="0" err="1" smtClean="0"/>
              <a:t>Intrebari</a:t>
            </a:r>
            <a:r>
              <a:rPr lang="en-US" dirty="0" smtClean="0"/>
              <a:t> </a:t>
            </a:r>
            <a:r>
              <a:rPr lang="en-US" dirty="0" err="1" smtClean="0"/>
              <a:t>frecvente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830763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endParaRPr lang="ro-RO" dirty="0" smtClean="0"/>
          </a:p>
          <a:p>
            <a:pPr marL="0" indent="0">
              <a:buNone/>
            </a:pPr>
            <a:r>
              <a:rPr lang="en-US" dirty="0" smtClean="0"/>
              <a:t>8. </a:t>
            </a:r>
            <a:r>
              <a:rPr lang="en-US" dirty="0" err="1" smtClean="0"/>
              <a:t>Voi</a:t>
            </a:r>
            <a:r>
              <a:rPr lang="en-US" dirty="0" smtClean="0"/>
              <a:t> </a:t>
            </a:r>
            <a:r>
              <a:rPr lang="en-US" dirty="0" err="1" smtClean="0"/>
              <a:t>cunoa</a:t>
            </a:r>
            <a:r>
              <a:rPr lang="ro-RO" dirty="0" smtClean="0"/>
              <a:t>şte vreodată pacientul</a:t>
            </a:r>
            <a:r>
              <a:rPr lang="en-US" dirty="0" smtClean="0"/>
              <a:t>?</a:t>
            </a:r>
          </a:p>
          <a:p>
            <a:pPr marL="0" indent="0">
              <a:buNone/>
            </a:pPr>
            <a:r>
              <a:rPr lang="en-US" dirty="0" smtClean="0"/>
              <a:t>9. C</a:t>
            </a:r>
            <a:r>
              <a:rPr lang="ro-RO" dirty="0" smtClean="0"/>
              <a:t>ând primesc rezultatele analizelor</a:t>
            </a:r>
            <a:r>
              <a:rPr lang="en-US" dirty="0" smtClean="0"/>
              <a:t>?</a:t>
            </a:r>
          </a:p>
          <a:p>
            <a:pPr marL="0" indent="0">
              <a:buNone/>
            </a:pPr>
            <a:r>
              <a:rPr lang="en-US" dirty="0" smtClean="0"/>
              <a:t>10. C</a:t>
            </a:r>
            <a:r>
              <a:rPr lang="ro-RO" dirty="0" smtClean="0"/>
              <a:t>ând primesc confirmarea înscrierii în Registru</a:t>
            </a:r>
            <a:r>
              <a:rPr lang="en-US" dirty="0" smtClean="0"/>
              <a:t>?</a:t>
            </a:r>
          </a:p>
          <a:p>
            <a:pPr marL="0" indent="0">
              <a:buNone/>
            </a:pPr>
            <a:r>
              <a:rPr lang="en-US" dirty="0" smtClean="0"/>
              <a:t>11. </a:t>
            </a:r>
            <a:r>
              <a:rPr lang="en-US" dirty="0" err="1" smtClean="0"/>
              <a:t>Ce</a:t>
            </a:r>
            <a:r>
              <a:rPr lang="en-US" dirty="0" smtClean="0"/>
              <a:t> </a:t>
            </a:r>
            <a:r>
              <a:rPr lang="en-US" dirty="0" err="1" smtClean="0"/>
              <a:t>trebuie</a:t>
            </a:r>
            <a:r>
              <a:rPr lang="en-US" dirty="0" smtClean="0"/>
              <a:t> s</a:t>
            </a:r>
            <a:r>
              <a:rPr lang="ro-RO" dirty="0" smtClean="0"/>
              <a:t>ă</a:t>
            </a:r>
            <a:r>
              <a:rPr lang="en-US" dirty="0" smtClean="0"/>
              <a:t> </a:t>
            </a:r>
            <a:r>
              <a:rPr lang="en-US" dirty="0" err="1" smtClean="0"/>
              <a:t>fac</a:t>
            </a:r>
            <a:r>
              <a:rPr lang="en-US" dirty="0" smtClean="0"/>
              <a:t> dup</a:t>
            </a:r>
            <a:r>
              <a:rPr lang="ro-RO" dirty="0" smtClean="0"/>
              <a:t>ă</a:t>
            </a:r>
            <a:r>
              <a:rPr lang="en-US" dirty="0" smtClean="0"/>
              <a:t> </a:t>
            </a:r>
            <a:r>
              <a:rPr lang="ro-RO" dirty="0"/>
              <a:t>î</a:t>
            </a:r>
            <a:r>
              <a:rPr lang="en-US" dirty="0" err="1" smtClean="0"/>
              <a:t>nscriere</a:t>
            </a:r>
            <a:r>
              <a:rPr lang="en-US" dirty="0" smtClean="0"/>
              <a:t>?</a:t>
            </a:r>
          </a:p>
          <a:p>
            <a:pPr marL="0" indent="0">
              <a:buNone/>
            </a:pPr>
            <a:r>
              <a:rPr lang="en-US" dirty="0" smtClean="0"/>
              <a:t>12.Pot s</a:t>
            </a:r>
            <a:r>
              <a:rPr lang="ro-RO" dirty="0" smtClean="0"/>
              <a:t>ă mai donez sânge</a:t>
            </a:r>
            <a:r>
              <a:rPr lang="en-US" dirty="0" smtClean="0"/>
              <a:t>?</a:t>
            </a:r>
          </a:p>
          <a:p>
            <a:pPr marL="0" indent="0">
              <a:buNone/>
            </a:pPr>
            <a:r>
              <a:rPr lang="en-US" dirty="0" smtClean="0"/>
              <a:t>13. Pot </a:t>
            </a:r>
            <a:r>
              <a:rPr lang="en-US" dirty="0" err="1" smtClean="0"/>
              <a:t>sa</a:t>
            </a:r>
            <a:r>
              <a:rPr lang="en-US" dirty="0" smtClean="0"/>
              <a:t> r</a:t>
            </a:r>
            <a:r>
              <a:rPr lang="ro-RO" dirty="0" smtClean="0"/>
              <a:t>ămân donator dacă plec în străinătate</a:t>
            </a:r>
            <a:r>
              <a:rPr lang="en-US" dirty="0" smtClean="0"/>
              <a:t>?</a:t>
            </a:r>
          </a:p>
          <a:p>
            <a:pPr marL="0" indent="0">
              <a:buNone/>
            </a:pPr>
            <a:r>
              <a:rPr lang="en-US" dirty="0" smtClean="0"/>
              <a:t>14. De c</a:t>
            </a:r>
            <a:r>
              <a:rPr lang="ro-RO" dirty="0" smtClean="0"/>
              <a:t>âte ori pot dona CSH</a:t>
            </a:r>
            <a:r>
              <a:rPr lang="en-US" dirty="0" smtClean="0"/>
              <a:t>?</a:t>
            </a:r>
            <a:endParaRPr lang="en-US" dirty="0"/>
          </a:p>
        </p:txBody>
      </p:sp>
      <p:pic>
        <p:nvPicPr>
          <p:cNvPr id="4" name="Imagine 6" descr="RNDVCSH_header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96" t="14717" r="54289" b="6302"/>
          <a:stretch>
            <a:fillRect/>
          </a:stretch>
        </p:blipFill>
        <p:spPr bwMode="auto">
          <a:xfrm>
            <a:off x="381000" y="304800"/>
            <a:ext cx="197308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4" name="Picture 2" descr="C:\Users\lucia.grijac\Desktop\klkio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228600"/>
            <a:ext cx="3340100" cy="13664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30782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1219200"/>
          </a:xfrm>
        </p:spPr>
        <p:txBody>
          <a:bodyPr/>
          <a:lstStyle/>
          <a:p>
            <a:r>
              <a:rPr lang="en-US" dirty="0" err="1" smtClean="0"/>
              <a:t>Etapele</a:t>
            </a:r>
            <a:r>
              <a:rPr lang="en-US" dirty="0" smtClean="0"/>
              <a:t> </a:t>
            </a:r>
            <a:r>
              <a:rPr lang="ro-RO" dirty="0" smtClean="0"/>
              <a:t>înscrierii pe scurt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70273059"/>
              </p:ext>
            </p:extLst>
          </p:nvPr>
        </p:nvGraphicFramePr>
        <p:xfrm>
          <a:off x="76200" y="1143000"/>
          <a:ext cx="8991600" cy="4876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Imagine 6" descr="RNDVCSH_header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96" t="14717" r="54289" b="6302"/>
          <a:stretch>
            <a:fillRect/>
          </a:stretch>
        </p:blipFill>
        <p:spPr bwMode="auto">
          <a:xfrm>
            <a:off x="272041" y="152400"/>
            <a:ext cx="197308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1774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ro-RO" dirty="0" smtClean="0">
                <a:solidFill>
                  <a:srgbClr val="FF0000"/>
                </a:solidFill>
              </a:rPr>
              <a:t>DE LUAT ACASĂ !!!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5181600"/>
          </a:xfrm>
        </p:spPr>
        <p:txBody>
          <a:bodyPr>
            <a:normAutofit fontScale="55000" lnSpcReduction="20000"/>
          </a:bodyPr>
          <a:lstStyle/>
          <a:p>
            <a:r>
              <a:rPr lang="ro-RO" sz="4500" dirty="0" smtClean="0"/>
              <a:t>Toate formularele şi secţiunile programului informatic trebuiesc completate </a:t>
            </a:r>
            <a:r>
              <a:rPr lang="ro-RO" sz="4500" dirty="0" smtClean="0">
                <a:solidFill>
                  <a:srgbClr val="FF0000"/>
                </a:solidFill>
              </a:rPr>
              <a:t>corect</a:t>
            </a:r>
            <a:r>
              <a:rPr lang="ro-RO" sz="4500" dirty="0" smtClean="0"/>
              <a:t> şi </a:t>
            </a:r>
            <a:r>
              <a:rPr lang="ro-RO" sz="4500" dirty="0" smtClean="0">
                <a:solidFill>
                  <a:srgbClr val="FF0000"/>
                </a:solidFill>
              </a:rPr>
              <a:t>complet</a:t>
            </a:r>
            <a:r>
              <a:rPr lang="ro-RO" sz="4500" dirty="0" smtClean="0"/>
              <a:t> cu MAJUSCULE.</a:t>
            </a:r>
          </a:p>
          <a:p>
            <a:r>
              <a:rPr lang="ro-RO" sz="4500" dirty="0" smtClean="0"/>
              <a:t>Informarea trebuie făcută în mod </a:t>
            </a:r>
            <a:r>
              <a:rPr lang="ro-RO" sz="4500" dirty="0" smtClean="0">
                <a:solidFill>
                  <a:srgbClr val="FF0000"/>
                </a:solidFill>
              </a:rPr>
              <a:t>responsabil </a:t>
            </a:r>
            <a:r>
              <a:rPr lang="ro-RO" sz="4500" dirty="0" smtClean="0"/>
              <a:t>şi completată </a:t>
            </a:r>
            <a:r>
              <a:rPr lang="en-US" sz="4500" dirty="0" smtClean="0"/>
              <a:t>cu</a:t>
            </a:r>
            <a:r>
              <a:rPr lang="ro-RO" sz="4500" dirty="0" smtClean="0"/>
              <a:t> o consiliere graduală la </a:t>
            </a:r>
            <a:r>
              <a:rPr lang="ro-RO" sz="4500" dirty="0" smtClean="0">
                <a:solidFill>
                  <a:srgbClr val="FF0000"/>
                </a:solidFill>
              </a:rPr>
              <a:t>nivelul de înţelegere </a:t>
            </a:r>
            <a:r>
              <a:rPr lang="ro-RO" sz="4500" dirty="0" smtClean="0"/>
              <a:t>a</a:t>
            </a:r>
            <a:r>
              <a:rPr lang="en-US" sz="4500" dirty="0" smtClean="0"/>
              <a:t>l</a:t>
            </a:r>
            <a:r>
              <a:rPr lang="ro-RO" sz="4500" dirty="0" smtClean="0"/>
              <a:t> potenţialului donator</a:t>
            </a:r>
            <a:r>
              <a:rPr lang="ro-RO" dirty="0" smtClean="0"/>
              <a:t>.</a:t>
            </a:r>
            <a:endParaRPr lang="en-US" dirty="0" smtClean="0"/>
          </a:p>
          <a:p>
            <a:endParaRPr lang="en-US" dirty="0" smtClean="0"/>
          </a:p>
          <a:p>
            <a:r>
              <a:rPr lang="en-US" sz="4200" dirty="0" smtClean="0"/>
              <a:t>Nu </a:t>
            </a:r>
            <a:r>
              <a:rPr lang="en-US" sz="4200" dirty="0" err="1" smtClean="0"/>
              <a:t>presati</a:t>
            </a:r>
            <a:r>
              <a:rPr lang="en-US" sz="4200" dirty="0" smtClean="0"/>
              <a:t> </a:t>
            </a:r>
            <a:r>
              <a:rPr lang="en-US" sz="4200" dirty="0" err="1" smtClean="0"/>
              <a:t>persoana</a:t>
            </a:r>
            <a:r>
              <a:rPr lang="en-US" sz="4200" dirty="0" smtClean="0"/>
              <a:t> din fata </a:t>
            </a:r>
            <a:r>
              <a:rPr lang="en-US" sz="4200" dirty="0" err="1" smtClean="0"/>
              <a:t>dumneavoastra</a:t>
            </a:r>
            <a:r>
              <a:rPr lang="en-US" sz="4200" dirty="0" smtClean="0"/>
              <a:t> </a:t>
            </a:r>
            <a:r>
              <a:rPr lang="en-US" sz="4200" dirty="0" err="1" smtClean="0"/>
              <a:t>atunci</a:t>
            </a:r>
            <a:r>
              <a:rPr lang="en-US" sz="4200" dirty="0" smtClean="0"/>
              <a:t> </a:t>
            </a:r>
            <a:r>
              <a:rPr lang="en-US" sz="4200" dirty="0" err="1" smtClean="0"/>
              <a:t>cand</a:t>
            </a:r>
            <a:r>
              <a:rPr lang="en-US" sz="4200" dirty="0" smtClean="0"/>
              <a:t> </a:t>
            </a:r>
            <a:r>
              <a:rPr lang="en-US" sz="4200" dirty="0" err="1" smtClean="0"/>
              <a:t>trebuie</a:t>
            </a:r>
            <a:r>
              <a:rPr lang="en-US" sz="4200" dirty="0" smtClean="0"/>
              <a:t> </a:t>
            </a:r>
            <a:r>
              <a:rPr lang="en-US" sz="4200" dirty="0" err="1" smtClean="0"/>
              <a:t>sa</a:t>
            </a:r>
            <a:r>
              <a:rPr lang="en-US" sz="4200" dirty="0" smtClean="0"/>
              <a:t> </a:t>
            </a:r>
            <a:r>
              <a:rPr lang="en-US" sz="4200" dirty="0" err="1" smtClean="0"/>
              <a:t>ia</a:t>
            </a:r>
            <a:r>
              <a:rPr lang="en-US" sz="4200" dirty="0" smtClean="0"/>
              <a:t> o </a:t>
            </a:r>
            <a:r>
              <a:rPr lang="en-US" sz="4200" dirty="0" err="1" smtClean="0"/>
              <a:t>decizie</a:t>
            </a:r>
            <a:r>
              <a:rPr lang="en-US" sz="4200" dirty="0" smtClean="0"/>
              <a:t>.</a:t>
            </a:r>
          </a:p>
          <a:p>
            <a:r>
              <a:rPr lang="en-US" sz="4200" dirty="0" err="1" smtClean="0"/>
              <a:t>Lipsa</a:t>
            </a:r>
            <a:r>
              <a:rPr lang="en-US" sz="4200" dirty="0" smtClean="0"/>
              <a:t> </a:t>
            </a:r>
            <a:r>
              <a:rPr lang="en-US" sz="4200" dirty="0" err="1" smtClean="0"/>
              <a:t>unei</a:t>
            </a:r>
            <a:r>
              <a:rPr lang="en-US" sz="4200" dirty="0" smtClean="0"/>
              <a:t> </a:t>
            </a:r>
            <a:r>
              <a:rPr lang="en-US" sz="4200" dirty="0" err="1" smtClean="0"/>
              <a:t>informatii</a:t>
            </a:r>
            <a:r>
              <a:rPr lang="en-US" sz="4200" dirty="0" smtClean="0"/>
              <a:t> </a:t>
            </a:r>
            <a:r>
              <a:rPr lang="en-US" sz="4200" dirty="0" err="1" smtClean="0"/>
              <a:t>oricat</a:t>
            </a:r>
            <a:r>
              <a:rPr lang="en-US" sz="4200" dirty="0" smtClean="0"/>
              <a:t> de mica </a:t>
            </a:r>
            <a:r>
              <a:rPr lang="en-US" sz="4200" dirty="0" err="1" smtClean="0"/>
              <a:t>sau</a:t>
            </a:r>
            <a:r>
              <a:rPr lang="en-US" sz="4200" dirty="0" smtClean="0"/>
              <a:t> </a:t>
            </a:r>
            <a:r>
              <a:rPr lang="en-US" sz="4200" dirty="0" err="1" smtClean="0"/>
              <a:t>neinsemnata</a:t>
            </a:r>
            <a:r>
              <a:rPr lang="en-US" sz="4200" dirty="0" smtClean="0"/>
              <a:t> o </a:t>
            </a:r>
            <a:r>
              <a:rPr lang="en-US" sz="4200" dirty="0" err="1" smtClean="0"/>
              <a:t>consideram</a:t>
            </a:r>
            <a:r>
              <a:rPr lang="en-US" sz="4200" dirty="0" smtClean="0"/>
              <a:t>, </a:t>
            </a:r>
            <a:r>
              <a:rPr lang="en-US" sz="4200" dirty="0" err="1" smtClean="0"/>
              <a:t>poate</a:t>
            </a:r>
            <a:r>
              <a:rPr lang="en-US" sz="4200" dirty="0" smtClean="0"/>
              <a:t> genera o </a:t>
            </a:r>
            <a:r>
              <a:rPr lang="en-US" sz="4200" dirty="0" err="1" smtClean="0"/>
              <a:t>tragedie</a:t>
            </a:r>
            <a:r>
              <a:rPr lang="en-US" sz="4200" dirty="0" smtClean="0"/>
              <a:t>.</a:t>
            </a:r>
            <a:endParaRPr lang="ro-RO" sz="4200" dirty="0">
              <a:solidFill>
                <a:srgbClr val="FF0000"/>
              </a:solidFill>
              <a:latin typeface="Monotype Corsiva" pitchFamily="66" charset="0"/>
            </a:endParaRPr>
          </a:p>
          <a:p>
            <a:pPr marL="0" indent="0" algn="ctr">
              <a:buNone/>
            </a:pPr>
            <a:r>
              <a:rPr lang="ro-RO" sz="7700" dirty="0" smtClean="0">
                <a:solidFill>
                  <a:srgbClr val="FF0000"/>
                </a:solidFill>
                <a:latin typeface="Monotype Corsiva" pitchFamily="66" charset="0"/>
              </a:rPr>
              <a:t>O PERSOANĂ BINE INFORMATĂ ÎNSEAMNĂ UN DONATOR SIGUR!!</a:t>
            </a:r>
          </a:p>
          <a:p>
            <a:endParaRPr lang="ro-RO" dirty="0" smtClean="0"/>
          </a:p>
          <a:p>
            <a:pPr marL="0" indent="0">
              <a:buNone/>
            </a:pPr>
            <a:r>
              <a:rPr lang="ro-RO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9810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0482" name="Picture 2" descr="C:\Users\lucia.grijac\Desktop\739492cf83a5d1e06a644852e644a507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143000"/>
            <a:ext cx="6155025" cy="518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36803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endParaRPr lang="en-GB" dirty="0"/>
          </a:p>
        </p:txBody>
      </p:sp>
      <p:pic>
        <p:nvPicPr>
          <p:cNvPr id="4" name="Imagine 6" descr="RNDVCSH_header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96" t="14717" r="54289" b="6302"/>
          <a:stretch>
            <a:fillRect/>
          </a:stretch>
        </p:blipFill>
        <p:spPr bwMode="auto">
          <a:xfrm>
            <a:off x="304800" y="228600"/>
            <a:ext cx="1753849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tlu 1">
            <a:extLst>
              <a:ext uri="{FF2B5EF4-FFF2-40B4-BE49-F238E27FC236}">
                <a16:creationId xmlns:a16="http://schemas.microsoft.com/office/drawing/2014/main" id="{6484D182-3BF0-47EF-A6A2-30E99CB2BD55}"/>
              </a:ext>
            </a:extLst>
          </p:cNvPr>
          <p:cNvSpPr txBox="1">
            <a:spLocks/>
          </p:cNvSpPr>
          <p:nvPr/>
        </p:nvSpPr>
        <p:spPr>
          <a:xfrm>
            <a:off x="512163" y="990600"/>
            <a:ext cx="7946037" cy="1320800"/>
          </a:xfrm>
          <a:prstGeom prst="rect">
            <a:avLst/>
          </a:prstGeom>
          <a:solidFill>
            <a:srgbClr val="0070C0"/>
          </a:solidFill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Trebuchet MS" panose="020B0603020202020204"/>
                <a:ea typeface="+mj-ea"/>
                <a:cs typeface="+mj-cs"/>
              </a:rPr>
              <a:t>Ce intelegem prin data personala?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Trebuchet MS" panose="020B0603020202020204"/>
              <a:ea typeface="+mj-ea"/>
              <a:cs typeface="+mj-cs"/>
            </a:endParaRPr>
          </a:p>
        </p:txBody>
      </p:sp>
      <p:sp>
        <p:nvSpPr>
          <p:cNvPr id="6" name="Substituent conținut 2">
            <a:extLst>
              <a:ext uri="{FF2B5EF4-FFF2-40B4-BE49-F238E27FC236}">
                <a16:creationId xmlns:a16="http://schemas.microsoft.com/office/drawing/2014/main" id="{1F88403E-C654-4A0D-B386-8589A08BCF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9738" y="2463801"/>
            <a:ext cx="8229600" cy="965200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US" sz="2400" b="1" dirty="0"/>
              <a:t>“</a:t>
            </a:r>
            <a:r>
              <a:rPr lang="en-US" sz="2400" b="1" i="1" dirty="0" err="1"/>
              <a:t>Orice</a:t>
            </a:r>
            <a:r>
              <a:rPr lang="en-US" sz="2400" b="1" i="1" dirty="0"/>
              <a:t> </a:t>
            </a:r>
            <a:r>
              <a:rPr lang="en-US" sz="2400" b="1" i="1" dirty="0" err="1"/>
              <a:t>informatie</a:t>
            </a:r>
            <a:r>
              <a:rPr lang="en-US" sz="2400" b="1" i="1" dirty="0"/>
              <a:t> </a:t>
            </a:r>
            <a:r>
              <a:rPr lang="en-US" sz="2400" b="1" i="1" dirty="0" err="1"/>
              <a:t>privind</a:t>
            </a:r>
            <a:r>
              <a:rPr lang="en-US" sz="2400" b="1" i="1" dirty="0"/>
              <a:t> o </a:t>
            </a:r>
            <a:r>
              <a:rPr lang="en-US" sz="2400" b="1" i="1" dirty="0" err="1"/>
              <a:t>persoana</a:t>
            </a:r>
            <a:r>
              <a:rPr lang="en-US" sz="2400" b="1" i="1" dirty="0"/>
              <a:t> </a:t>
            </a:r>
            <a:r>
              <a:rPr lang="en-US" sz="2400" b="1" i="1" dirty="0" err="1"/>
              <a:t>fizica</a:t>
            </a:r>
            <a:r>
              <a:rPr lang="en-US" sz="2400" b="1" i="1" dirty="0"/>
              <a:t> </a:t>
            </a:r>
            <a:r>
              <a:rPr lang="en-US" sz="2400" b="1" i="1" dirty="0" err="1"/>
              <a:t>identificata</a:t>
            </a:r>
            <a:r>
              <a:rPr lang="en-US" sz="2400" b="1" i="1" dirty="0"/>
              <a:t> </a:t>
            </a:r>
            <a:r>
              <a:rPr lang="en-US" sz="2400" b="1" i="1" dirty="0" err="1"/>
              <a:t>sau</a:t>
            </a:r>
            <a:r>
              <a:rPr lang="en-US" sz="2400" b="1" i="1" dirty="0"/>
              <a:t> </a:t>
            </a:r>
            <a:r>
              <a:rPr lang="en-US" sz="2400" b="1" i="1" dirty="0" err="1"/>
              <a:t>identificabila</a:t>
            </a:r>
            <a:r>
              <a:rPr lang="en-US" sz="2400" b="1" i="1" dirty="0"/>
              <a:t> (“</a:t>
            </a:r>
            <a:r>
              <a:rPr lang="en-US" sz="2400" b="1" i="1" dirty="0" err="1"/>
              <a:t>persoana</a:t>
            </a:r>
            <a:r>
              <a:rPr lang="en-US" sz="2400" b="1" i="1" dirty="0"/>
              <a:t> </a:t>
            </a:r>
            <a:r>
              <a:rPr lang="en-US" sz="2400" b="1" i="1" dirty="0" err="1"/>
              <a:t>vizata</a:t>
            </a:r>
            <a:r>
              <a:rPr lang="en-US" sz="2400" b="1" i="1" dirty="0"/>
              <a:t>”) “ </a:t>
            </a:r>
            <a:r>
              <a:rPr lang="en-US" i="1" dirty="0"/>
              <a:t>art.4.1 din GDPR</a:t>
            </a:r>
          </a:p>
          <a:p>
            <a:pPr marL="0" indent="0" algn="just">
              <a:buNone/>
            </a:pPr>
            <a:endParaRPr lang="en-US" i="1" dirty="0"/>
          </a:p>
          <a:p>
            <a:pPr marL="0" indent="0" algn="just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1377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9458" name="Picture 2" descr="C:\Users\lucia.grijac\Desktop\FOTO andrei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73" y="228600"/>
            <a:ext cx="9164134" cy="647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75846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Content Placeholder 6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Imagine 6" descr="RNDVCSH_header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96" t="14717" r="54289" b="6302"/>
          <a:stretch>
            <a:fillRect/>
          </a:stretch>
        </p:blipFill>
        <p:spPr bwMode="auto">
          <a:xfrm>
            <a:off x="381000" y="304800"/>
            <a:ext cx="197308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80300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err="1" smtClean="0"/>
              <a:t>Materiale</a:t>
            </a:r>
            <a:r>
              <a:rPr lang="en-US" dirty="0" smtClean="0"/>
              <a:t> informative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Materiale</a:t>
            </a:r>
            <a:r>
              <a:rPr lang="en-US" dirty="0" smtClean="0"/>
              <a:t> informative </a:t>
            </a:r>
            <a:r>
              <a:rPr lang="en-US" dirty="0" err="1" smtClean="0"/>
              <a:t>tiparite</a:t>
            </a:r>
            <a:r>
              <a:rPr lang="en-US" dirty="0" smtClean="0"/>
              <a:t> – </a:t>
            </a:r>
            <a:r>
              <a:rPr lang="en-US" dirty="0" err="1" smtClean="0"/>
              <a:t>pliante</a:t>
            </a:r>
            <a:r>
              <a:rPr lang="en-US" dirty="0" smtClean="0"/>
              <a:t>, </a:t>
            </a:r>
            <a:r>
              <a:rPr lang="en-US" dirty="0" err="1" smtClean="0"/>
              <a:t>flyere</a:t>
            </a:r>
            <a:r>
              <a:rPr lang="en-US" dirty="0" smtClean="0"/>
              <a:t>, </a:t>
            </a:r>
            <a:r>
              <a:rPr lang="en-US" dirty="0" err="1" smtClean="0"/>
              <a:t>bannere</a:t>
            </a:r>
            <a:r>
              <a:rPr lang="en-US" dirty="0" smtClean="0"/>
              <a:t>, roll-up</a:t>
            </a:r>
          </a:p>
          <a:p>
            <a:r>
              <a:rPr lang="en-US" dirty="0" smtClean="0"/>
              <a:t>Site: </a:t>
            </a:r>
            <a:r>
              <a:rPr lang="en-US" dirty="0" smtClean="0">
                <a:hlinkClick r:id="rId2"/>
              </a:rPr>
              <a:t>www.rndvcsh.ro</a:t>
            </a:r>
            <a:r>
              <a:rPr lang="en-US" dirty="0" smtClean="0"/>
              <a:t> 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        </a:t>
            </a:r>
            <a:r>
              <a:rPr lang="en-US" dirty="0" smtClean="0">
                <a:hlinkClick r:id="rId3"/>
              </a:rPr>
              <a:t>www.registru-celule-stem.ro</a:t>
            </a:r>
            <a:endParaRPr lang="en-US" dirty="0" smtClean="0"/>
          </a:p>
          <a:p>
            <a:r>
              <a:rPr lang="en-US" dirty="0" smtClean="0"/>
              <a:t>Facebook: </a:t>
            </a:r>
            <a:r>
              <a:rPr lang="en-US" dirty="0" smtClean="0">
                <a:hlinkClick r:id="rId4"/>
              </a:rPr>
              <a:t>www.facebook.com/registrucelulestem</a:t>
            </a:r>
            <a:r>
              <a:rPr lang="en-US" dirty="0" smtClean="0"/>
              <a:t> </a:t>
            </a:r>
          </a:p>
          <a:p>
            <a:r>
              <a:rPr lang="en-US" dirty="0" err="1" smtClean="0"/>
              <a:t>Youtube</a:t>
            </a:r>
            <a:r>
              <a:rPr lang="en-US" dirty="0" smtClean="0"/>
              <a:t>: </a:t>
            </a:r>
            <a:r>
              <a:rPr lang="en-US" dirty="0" err="1" smtClean="0"/>
              <a:t>Registru</a:t>
            </a:r>
            <a:r>
              <a:rPr lang="en-US" dirty="0" smtClean="0"/>
              <a:t> Stem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4" name="Imagine 6" descr="RNDVCSH_header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96" t="14717" r="54289" b="6302"/>
          <a:stretch>
            <a:fillRect/>
          </a:stretch>
        </p:blipFill>
        <p:spPr bwMode="auto">
          <a:xfrm>
            <a:off x="381000" y="304800"/>
            <a:ext cx="197308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427202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         </a:t>
            </a:r>
            <a:r>
              <a:rPr lang="en-US" dirty="0" err="1" smtClean="0"/>
              <a:t>Informatii</a:t>
            </a:r>
            <a:r>
              <a:rPr lang="en-US" dirty="0" smtClean="0"/>
              <a:t> de </a:t>
            </a:r>
            <a:r>
              <a:rPr lang="en-US" dirty="0" err="1" smtClean="0"/>
              <a:t>oferit</a:t>
            </a:r>
            <a:r>
              <a:rPr lang="en-US" dirty="0" smtClean="0"/>
              <a:t>    -</a:t>
            </a:r>
            <a:r>
              <a:rPr lang="en-US" sz="4000" dirty="0" smtClean="0"/>
              <a:t>1-</a:t>
            </a:r>
            <a:r>
              <a:rPr lang="en-US" dirty="0" smtClean="0"/>
              <a:t>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dirty="0" err="1" smtClean="0"/>
              <a:t>Importanta</a:t>
            </a:r>
            <a:r>
              <a:rPr lang="en-US" dirty="0" smtClean="0"/>
              <a:t> </a:t>
            </a:r>
            <a:r>
              <a:rPr lang="en-US" dirty="0" err="1" smtClean="0"/>
              <a:t>transplantului</a:t>
            </a:r>
            <a:r>
              <a:rPr lang="en-US" dirty="0" smtClean="0"/>
              <a:t> de CSH </a:t>
            </a:r>
            <a:r>
              <a:rPr lang="en-US" dirty="0" err="1" smtClean="0"/>
              <a:t>ca</a:t>
            </a:r>
            <a:r>
              <a:rPr lang="en-US" dirty="0" smtClean="0"/>
              <a:t> </a:t>
            </a:r>
            <a:r>
              <a:rPr lang="en-US" dirty="0" err="1" smtClean="0"/>
              <a:t>metoda</a:t>
            </a:r>
            <a:r>
              <a:rPr lang="en-US" dirty="0" smtClean="0"/>
              <a:t> de </a:t>
            </a:r>
            <a:r>
              <a:rPr lang="en-US" dirty="0" err="1" smtClean="0"/>
              <a:t>tratament</a:t>
            </a:r>
            <a:r>
              <a:rPr lang="en-US" dirty="0" smtClean="0"/>
              <a:t>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 err="1" smtClean="0"/>
              <a:t>Pasii</a:t>
            </a:r>
            <a:r>
              <a:rPr lang="en-US" dirty="0" smtClean="0"/>
              <a:t> de </a:t>
            </a:r>
            <a:r>
              <a:rPr lang="en-US" dirty="0" err="1" smtClean="0"/>
              <a:t>urmat</a:t>
            </a:r>
            <a:r>
              <a:rPr lang="en-US" dirty="0" smtClean="0"/>
              <a:t> </a:t>
            </a:r>
            <a:r>
              <a:rPr lang="en-US" dirty="0" err="1" smtClean="0"/>
              <a:t>pentru</a:t>
            </a:r>
            <a:r>
              <a:rPr lang="en-US" dirty="0" smtClean="0"/>
              <a:t> a </a:t>
            </a:r>
            <a:r>
              <a:rPr lang="en-US" dirty="0" err="1" smtClean="0"/>
              <a:t>deveni</a:t>
            </a:r>
            <a:r>
              <a:rPr lang="en-US" dirty="0" smtClean="0"/>
              <a:t> donator de CSH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 err="1" smtClean="0"/>
              <a:t>Modalitati</a:t>
            </a:r>
            <a:r>
              <a:rPr lang="en-US" dirty="0" smtClean="0"/>
              <a:t> de </a:t>
            </a:r>
            <a:r>
              <a:rPr lang="en-US" dirty="0" err="1" smtClean="0"/>
              <a:t>donare</a:t>
            </a:r>
            <a:endParaRPr lang="en-US" dirty="0" smtClean="0"/>
          </a:p>
          <a:p>
            <a:pPr>
              <a:buFont typeface="Wingdings" panose="05000000000000000000" pitchFamily="2" charset="2"/>
              <a:buChar char="§"/>
            </a:pPr>
            <a:r>
              <a:rPr lang="en-US" dirty="0" err="1" smtClean="0"/>
              <a:t>Criterii</a:t>
            </a:r>
            <a:r>
              <a:rPr lang="en-US" dirty="0" smtClean="0"/>
              <a:t> de </a:t>
            </a:r>
            <a:r>
              <a:rPr lang="en-US" dirty="0" err="1" smtClean="0"/>
              <a:t>eligibilitate</a:t>
            </a:r>
            <a:endParaRPr lang="en-US" dirty="0" smtClean="0"/>
          </a:p>
          <a:p>
            <a:pPr>
              <a:buFont typeface="Wingdings" panose="05000000000000000000" pitchFamily="2" charset="2"/>
              <a:buChar char="§"/>
            </a:pPr>
            <a:r>
              <a:rPr lang="en-US" dirty="0" err="1" smtClean="0"/>
              <a:t>Colectarea,stocarea</a:t>
            </a:r>
            <a:r>
              <a:rPr lang="en-US" dirty="0" smtClean="0"/>
              <a:t> </a:t>
            </a:r>
            <a:r>
              <a:rPr lang="en-US" dirty="0" err="1" smtClean="0"/>
              <a:t>si</a:t>
            </a:r>
            <a:r>
              <a:rPr lang="en-US" dirty="0" smtClean="0"/>
              <a:t> </a:t>
            </a:r>
            <a:r>
              <a:rPr lang="en-US" dirty="0" err="1" smtClean="0"/>
              <a:t>prelucrarea</a:t>
            </a:r>
            <a:r>
              <a:rPr lang="en-US" dirty="0" smtClean="0"/>
              <a:t> </a:t>
            </a:r>
            <a:r>
              <a:rPr lang="en-US" dirty="0" err="1" smtClean="0"/>
              <a:t>datelor</a:t>
            </a:r>
            <a:r>
              <a:rPr lang="en-US" dirty="0" smtClean="0"/>
              <a:t> cu character personal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 err="1" smtClean="0"/>
              <a:t>Procedura</a:t>
            </a:r>
            <a:r>
              <a:rPr lang="en-US" dirty="0" smtClean="0"/>
              <a:t> de </a:t>
            </a:r>
            <a:r>
              <a:rPr lang="en-US" dirty="0" err="1" smtClean="0"/>
              <a:t>recoltare</a:t>
            </a:r>
            <a:r>
              <a:rPr lang="en-US" dirty="0" smtClean="0"/>
              <a:t> a </a:t>
            </a:r>
            <a:r>
              <a:rPr lang="en-US" dirty="0" err="1" smtClean="0"/>
              <a:t>probelor</a:t>
            </a:r>
            <a:r>
              <a:rPr lang="en-US" dirty="0" smtClean="0"/>
              <a:t> de </a:t>
            </a:r>
            <a:r>
              <a:rPr lang="en-US" dirty="0" err="1" smtClean="0"/>
              <a:t>sange</a:t>
            </a:r>
            <a:endParaRPr lang="en-US" dirty="0" smtClean="0"/>
          </a:p>
          <a:p>
            <a:pPr>
              <a:buFont typeface="Wingdings" panose="05000000000000000000" pitchFamily="2" charset="2"/>
              <a:buChar char="§"/>
            </a:pPr>
            <a:r>
              <a:rPr lang="en-US" dirty="0" err="1" smtClean="0"/>
              <a:t>Momentul</a:t>
            </a:r>
            <a:r>
              <a:rPr lang="en-US" dirty="0" smtClean="0"/>
              <a:t> </a:t>
            </a:r>
            <a:r>
              <a:rPr lang="en-US" dirty="0" err="1" smtClean="0"/>
              <a:t>donarii</a:t>
            </a:r>
            <a:r>
              <a:rPr lang="en-US" dirty="0" smtClean="0"/>
              <a:t> </a:t>
            </a:r>
            <a:r>
              <a:rPr lang="en-US" dirty="0" err="1" smtClean="0"/>
              <a:t>si</a:t>
            </a:r>
            <a:r>
              <a:rPr lang="en-US" dirty="0" smtClean="0"/>
              <a:t> </a:t>
            </a:r>
            <a:r>
              <a:rPr lang="en-US" dirty="0" err="1" smtClean="0"/>
              <a:t>disponibilitatea</a:t>
            </a:r>
            <a:r>
              <a:rPr lang="en-US" dirty="0" smtClean="0"/>
              <a:t> </a:t>
            </a:r>
            <a:r>
              <a:rPr lang="en-US" dirty="0" err="1" smtClean="0"/>
              <a:t>pentru</a:t>
            </a:r>
            <a:r>
              <a:rPr lang="en-US" dirty="0" smtClean="0"/>
              <a:t> </a:t>
            </a:r>
            <a:r>
              <a:rPr lang="en-US" dirty="0" err="1" smtClean="0"/>
              <a:t>donare</a:t>
            </a:r>
            <a:endParaRPr lang="en-GB" dirty="0"/>
          </a:p>
        </p:txBody>
      </p:sp>
      <p:pic>
        <p:nvPicPr>
          <p:cNvPr id="4" name="Imagine 6" descr="RNDVCSH_header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96" t="14717" r="54289" b="6302"/>
          <a:stretch>
            <a:fillRect/>
          </a:stretch>
        </p:blipFill>
        <p:spPr bwMode="auto">
          <a:xfrm>
            <a:off x="228600" y="228600"/>
            <a:ext cx="197308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987321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            </a:t>
            </a:r>
            <a:r>
              <a:rPr lang="en-US" dirty="0" err="1" smtClean="0"/>
              <a:t>Informatii</a:t>
            </a:r>
            <a:r>
              <a:rPr lang="en-US" dirty="0" smtClean="0"/>
              <a:t> de </a:t>
            </a:r>
            <a:r>
              <a:rPr lang="en-US" dirty="0" err="1" smtClean="0"/>
              <a:t>oferit</a:t>
            </a:r>
            <a:r>
              <a:rPr lang="en-US" dirty="0" smtClean="0"/>
              <a:t>       -</a:t>
            </a:r>
            <a:r>
              <a:rPr lang="en-US" sz="4000" dirty="0" smtClean="0"/>
              <a:t>2-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err="1" smtClean="0"/>
              <a:t>Atentie</a:t>
            </a:r>
            <a:r>
              <a:rPr lang="en-US" dirty="0" smtClean="0"/>
              <a:t> la </a:t>
            </a:r>
            <a:r>
              <a:rPr lang="en-US" dirty="0" err="1" smtClean="0"/>
              <a:t>informatiile</a:t>
            </a:r>
            <a:r>
              <a:rPr lang="en-US" dirty="0" smtClean="0"/>
              <a:t> </a:t>
            </a:r>
            <a:r>
              <a:rPr lang="en-US" dirty="0" err="1" smtClean="0"/>
              <a:t>oferite</a:t>
            </a:r>
            <a:r>
              <a:rPr lang="en-US" dirty="0" smtClean="0"/>
              <a:t> </a:t>
            </a:r>
            <a:r>
              <a:rPr lang="en-US" dirty="0" err="1" smtClean="0"/>
              <a:t>donatorilor</a:t>
            </a:r>
            <a:r>
              <a:rPr lang="en-US" dirty="0" smtClean="0"/>
              <a:t> de </a:t>
            </a:r>
            <a:r>
              <a:rPr lang="en-US" dirty="0" err="1" smtClean="0"/>
              <a:t>sange</a:t>
            </a:r>
            <a:r>
              <a:rPr lang="en-US" dirty="0" smtClean="0"/>
              <a:t> care nu </a:t>
            </a:r>
            <a:r>
              <a:rPr lang="en-US" dirty="0" err="1" smtClean="0"/>
              <a:t>trebuie</a:t>
            </a:r>
            <a:r>
              <a:rPr lang="en-US" dirty="0" smtClean="0"/>
              <a:t> </a:t>
            </a:r>
            <a:r>
              <a:rPr lang="en-US" dirty="0" err="1" smtClean="0"/>
              <a:t>sa</a:t>
            </a:r>
            <a:r>
              <a:rPr lang="en-US" dirty="0" smtClean="0"/>
              <a:t> </a:t>
            </a:r>
            <a:r>
              <a:rPr lang="en-US" dirty="0" err="1" smtClean="0"/>
              <a:t>confunde</a:t>
            </a:r>
            <a:r>
              <a:rPr lang="en-US" dirty="0" smtClean="0"/>
              <a:t> </a:t>
            </a:r>
            <a:r>
              <a:rPr lang="en-US" dirty="0" err="1" smtClean="0"/>
              <a:t>inscrierea</a:t>
            </a:r>
            <a:r>
              <a:rPr lang="en-US" dirty="0" smtClean="0"/>
              <a:t> in RNDVCSH cu </a:t>
            </a:r>
            <a:r>
              <a:rPr lang="en-US" dirty="0" err="1" smtClean="0"/>
              <a:t>completarea</a:t>
            </a:r>
            <a:r>
              <a:rPr lang="en-US" dirty="0" smtClean="0"/>
              <a:t> </a:t>
            </a:r>
            <a:r>
              <a:rPr lang="en-US" dirty="0" err="1" smtClean="0"/>
              <a:t>formularelor</a:t>
            </a:r>
            <a:r>
              <a:rPr lang="en-US" dirty="0" smtClean="0"/>
              <a:t> </a:t>
            </a:r>
            <a:r>
              <a:rPr lang="en-US" dirty="0" err="1" smtClean="0"/>
              <a:t>pentru</a:t>
            </a:r>
            <a:r>
              <a:rPr lang="en-US" dirty="0" smtClean="0"/>
              <a:t> </a:t>
            </a:r>
            <a:r>
              <a:rPr lang="en-US" dirty="0" err="1" smtClean="0"/>
              <a:t>donarea</a:t>
            </a:r>
            <a:r>
              <a:rPr lang="en-US" dirty="0" smtClean="0"/>
              <a:t> de </a:t>
            </a:r>
            <a:r>
              <a:rPr lang="en-US" dirty="0" err="1" smtClean="0"/>
              <a:t>sange</a:t>
            </a:r>
            <a:r>
              <a:rPr lang="en-US" dirty="0" smtClean="0"/>
              <a:t>.</a:t>
            </a:r>
          </a:p>
          <a:p>
            <a:pPr marL="0" indent="0">
              <a:buNone/>
            </a:pPr>
            <a:r>
              <a:rPr lang="en-US" dirty="0" err="1" smtClean="0"/>
              <a:t>Daca</a:t>
            </a:r>
            <a:r>
              <a:rPr lang="en-US" dirty="0" smtClean="0"/>
              <a:t> nu </a:t>
            </a:r>
            <a:r>
              <a:rPr lang="en-US" dirty="0" err="1" smtClean="0"/>
              <a:t>suntem</a:t>
            </a:r>
            <a:r>
              <a:rPr lang="en-US" dirty="0" smtClean="0"/>
              <a:t> </a:t>
            </a:r>
            <a:r>
              <a:rPr lang="en-US" dirty="0" err="1" smtClean="0"/>
              <a:t>convinsi</a:t>
            </a:r>
            <a:r>
              <a:rPr lang="en-US" dirty="0" smtClean="0"/>
              <a:t> </a:t>
            </a:r>
            <a:r>
              <a:rPr lang="en-US" dirty="0" err="1" smtClean="0"/>
              <a:t>ca</a:t>
            </a:r>
            <a:r>
              <a:rPr lang="en-US" dirty="0" smtClean="0"/>
              <a:t> </a:t>
            </a:r>
            <a:r>
              <a:rPr lang="en-US" dirty="0" err="1" smtClean="0"/>
              <a:t>persoana</a:t>
            </a:r>
            <a:r>
              <a:rPr lang="en-US" dirty="0" smtClean="0"/>
              <a:t> din fata </a:t>
            </a:r>
            <a:r>
              <a:rPr lang="en-US" dirty="0" err="1" smtClean="0"/>
              <a:t>noastra</a:t>
            </a:r>
            <a:r>
              <a:rPr lang="en-US" dirty="0" smtClean="0"/>
              <a:t> a </a:t>
            </a:r>
            <a:r>
              <a:rPr lang="en-US" dirty="0" err="1" smtClean="0"/>
              <a:t>inteles</a:t>
            </a:r>
            <a:r>
              <a:rPr lang="en-US" dirty="0" smtClean="0"/>
              <a:t> </a:t>
            </a:r>
            <a:r>
              <a:rPr lang="en-US" dirty="0" err="1" smtClean="0"/>
              <a:t>informatia</a:t>
            </a:r>
            <a:r>
              <a:rPr lang="en-US" dirty="0" smtClean="0"/>
              <a:t> </a:t>
            </a:r>
            <a:r>
              <a:rPr lang="en-US" dirty="0" err="1" smtClean="0"/>
              <a:t>oferita,mai</a:t>
            </a:r>
            <a:r>
              <a:rPr lang="en-US" dirty="0" smtClean="0"/>
              <a:t> bine </a:t>
            </a:r>
            <a:r>
              <a:rPr lang="en-US" dirty="0" err="1" smtClean="0"/>
              <a:t>amanam</a:t>
            </a:r>
            <a:r>
              <a:rPr lang="en-US" dirty="0" smtClean="0"/>
              <a:t> </a:t>
            </a:r>
            <a:r>
              <a:rPr lang="en-US" dirty="0" err="1" smtClean="0"/>
              <a:t>inscrierea</a:t>
            </a:r>
            <a:r>
              <a:rPr lang="en-US" dirty="0" smtClean="0"/>
              <a:t> </a:t>
            </a:r>
            <a:r>
              <a:rPr lang="en-US" dirty="0" err="1" smtClean="0"/>
              <a:t>dupa</a:t>
            </a:r>
            <a:r>
              <a:rPr lang="en-US" dirty="0"/>
              <a:t> </a:t>
            </a:r>
            <a:r>
              <a:rPr lang="en-US" dirty="0" err="1" smtClean="0"/>
              <a:t>studierea</a:t>
            </a:r>
            <a:r>
              <a:rPr lang="en-US" dirty="0" smtClean="0"/>
              <a:t> </a:t>
            </a:r>
            <a:r>
              <a:rPr lang="en-US" dirty="0" err="1" smtClean="0"/>
              <a:t>materialelor</a:t>
            </a:r>
            <a:r>
              <a:rPr lang="en-US" dirty="0" smtClean="0"/>
              <a:t> </a:t>
            </a:r>
            <a:r>
              <a:rPr lang="en-US" dirty="0" err="1" smtClean="0"/>
              <a:t>tiparite</a:t>
            </a:r>
            <a:r>
              <a:rPr lang="en-US" dirty="0"/>
              <a:t> </a:t>
            </a:r>
            <a:r>
              <a:rPr lang="en-US" dirty="0" smtClean="0"/>
              <a:t>(</a:t>
            </a:r>
            <a:r>
              <a:rPr lang="en-US" dirty="0" err="1" smtClean="0"/>
              <a:t>sugeram</a:t>
            </a:r>
            <a:r>
              <a:rPr lang="en-US" dirty="0" smtClean="0"/>
              <a:t> </a:t>
            </a:r>
            <a:r>
              <a:rPr lang="en-US" dirty="0" err="1" smtClean="0"/>
              <a:t>programarea</a:t>
            </a:r>
            <a:r>
              <a:rPr lang="en-US" dirty="0" smtClean="0"/>
              <a:t> </a:t>
            </a:r>
            <a:r>
              <a:rPr lang="en-US" dirty="0" err="1" smtClean="0"/>
              <a:t>telefonica</a:t>
            </a:r>
            <a:r>
              <a:rPr lang="en-US" dirty="0" smtClean="0"/>
              <a:t> de ex.) </a:t>
            </a:r>
            <a:endParaRPr lang="en-GB" dirty="0"/>
          </a:p>
        </p:txBody>
      </p:sp>
      <p:pic>
        <p:nvPicPr>
          <p:cNvPr id="4" name="Imagine 6" descr="RNDVCSH_header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96" t="14717" r="54289" b="6302"/>
          <a:stretch>
            <a:fillRect/>
          </a:stretch>
        </p:blipFill>
        <p:spPr bwMode="auto">
          <a:xfrm>
            <a:off x="369606" y="272753"/>
            <a:ext cx="197308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09565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dirty="0" err="1" smtClean="0"/>
              <a:t>Exemple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 smtClean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72119782"/>
              </p:ext>
            </p:extLst>
          </p:nvPr>
        </p:nvGraphicFramePr>
        <p:xfrm>
          <a:off x="3276600" y="274638"/>
          <a:ext cx="4343400" cy="613975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39" name="Acrobat Document" r:id="rId3" imgW="5667119" imgH="8010360" progId="AcroExch.Document.DC">
                  <p:embed/>
                </p:oleObj>
              </mc:Choice>
              <mc:Fallback>
                <p:oleObj name="Acrobat Document" r:id="rId3" imgW="5667119" imgH="8010360" progId="AcroExch.Document.DC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>
                        <a:lum bright="-40000" contrast="-20000"/>
                      </a:blip>
                      <a:stretch>
                        <a:fillRect/>
                      </a:stretch>
                    </p:blipFill>
                    <p:spPr>
                      <a:xfrm>
                        <a:off x="3276600" y="274638"/>
                        <a:ext cx="4343400" cy="613975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272092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o-RO" dirty="0" smtClean="0"/>
              <a:t/>
            </a:r>
            <a:br>
              <a:rPr lang="ro-RO" dirty="0" smtClean="0"/>
            </a:br>
            <a:r>
              <a:rPr lang="ro-RO" dirty="0"/>
              <a:t/>
            </a:r>
            <a:br>
              <a:rPr lang="ro-RO" dirty="0"/>
            </a:br>
            <a:r>
              <a:rPr lang="ro-RO" dirty="0" smtClean="0"/>
              <a:t/>
            </a:r>
            <a:br>
              <a:rPr lang="ro-RO" dirty="0" smtClean="0"/>
            </a:br>
            <a:r>
              <a:rPr lang="ro-RO" dirty="0" smtClean="0"/>
              <a:t>Conţinutul informaţiilor in funcţie de etapele înscrierii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85108606"/>
              </p:ext>
            </p:extLst>
          </p:nvPr>
        </p:nvGraphicFramePr>
        <p:xfrm>
          <a:off x="304800" y="1905000"/>
          <a:ext cx="8610600" cy="48307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Imagine 6" descr="RNDVCSH_header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96" t="14717" r="54289" b="6302"/>
          <a:stretch>
            <a:fillRect/>
          </a:stretch>
        </p:blipFill>
        <p:spPr bwMode="auto">
          <a:xfrm>
            <a:off x="381000" y="228600"/>
            <a:ext cx="197308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33647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Clarity</Template>
  <TotalTime>2126</TotalTime>
  <Words>814</Words>
  <Application>Microsoft Office PowerPoint</Application>
  <PresentationFormat>On-screen Show (4:3)</PresentationFormat>
  <Paragraphs>113</Paragraphs>
  <Slides>30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8" baseType="lpstr">
      <vt:lpstr>Arial</vt:lpstr>
      <vt:lpstr>Calibri</vt:lpstr>
      <vt:lpstr>Lucida Calligraphy</vt:lpstr>
      <vt:lpstr>Monotype Corsiva</vt:lpstr>
      <vt:lpstr>Trebuchet MS</vt:lpstr>
      <vt:lpstr>Wingdings</vt:lpstr>
      <vt:lpstr>Office Theme</vt:lpstr>
      <vt:lpstr>Acrobat Document</vt:lpstr>
      <vt:lpstr> Regulamentul General privind Proter. 679Regulamentul General privind Protectia Datelor (GDPR) nr. 679/2016 /2016 </vt:lpstr>
      <vt:lpstr> </vt:lpstr>
      <vt:lpstr> </vt:lpstr>
      <vt:lpstr>PowerPoint Presentation</vt:lpstr>
      <vt:lpstr> Materiale informative</vt:lpstr>
      <vt:lpstr>          Informatii de oferit    -1- </vt:lpstr>
      <vt:lpstr>             Informatii de oferit       -2-</vt:lpstr>
      <vt:lpstr>Exemple</vt:lpstr>
      <vt:lpstr>   Conţinutul informaţiilor in funcţie de etapele înscrierii</vt:lpstr>
      <vt:lpstr> II. Consimtamantul la inscriere</vt:lpstr>
      <vt:lpstr>Adresa-important pentru contacte</vt:lpstr>
      <vt:lpstr> 2. Numar de telefon  3. E-mail  Date de contact ale unei persoane apropiate</vt:lpstr>
      <vt:lpstr>Exemplu:</vt:lpstr>
      <vt:lpstr>Consimtamantul la inscriere</vt:lpstr>
      <vt:lpstr>PowerPoint Presentation</vt:lpstr>
      <vt:lpstr>PowerPoint Presentation</vt:lpstr>
      <vt:lpstr>PowerPoint Presentation</vt:lpstr>
      <vt:lpstr>PowerPoint Presentation</vt:lpstr>
      <vt:lpstr> III. Chestionarul medical la inscriere</vt:lpstr>
      <vt:lpstr>PowerPoint Presentation</vt:lpstr>
      <vt:lpstr>PowerPoint Presentation</vt:lpstr>
      <vt:lpstr> IV. Consilierea donatorilor</vt:lpstr>
      <vt:lpstr> V. Criterii medicale de eligibilitate</vt:lpstr>
      <vt:lpstr>                 Examenul medical </vt:lpstr>
      <vt:lpstr> Întrebări frecvente</vt:lpstr>
      <vt:lpstr>Intrebari frecvente</vt:lpstr>
      <vt:lpstr>Etapele înscrierii pe scurt</vt:lpstr>
      <vt:lpstr>DE LUAT ACASĂ !!!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Procedura de recrutare a donatorilor de celule stem hematopoietice</dc:title>
  <dc:creator>Lucia Grijac</dc:creator>
  <cp:lastModifiedBy>Mihaela Ionescu</cp:lastModifiedBy>
  <cp:revision>78</cp:revision>
  <dcterms:created xsi:type="dcterms:W3CDTF">2006-08-16T00:00:00Z</dcterms:created>
  <dcterms:modified xsi:type="dcterms:W3CDTF">2018-05-05T06:12:14Z</dcterms:modified>
</cp:coreProperties>
</file>