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6"/>
  </p:notesMasterIdLst>
  <p:sldIdLst>
    <p:sldId id="256" r:id="rId2"/>
    <p:sldId id="257" r:id="rId3"/>
    <p:sldId id="258" r:id="rId4"/>
    <p:sldId id="259" r:id="rId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8" d="100"/>
          <a:sy n="108" d="100"/>
        </p:scale>
        <p:origin x="1704" y="10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PH"/>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376B77B-F767-4D01-A469-C82699964FD8}" type="datetimeFigureOut">
              <a:rPr lang="en-PH" smtClean="0"/>
              <a:t>04/05/2018</a:t>
            </a:fld>
            <a:endParaRPr lang="en-PH"/>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PH"/>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PH"/>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PH"/>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F78B0A3-ECAD-435F-8F70-D5F6A4CF0E30}" type="slidenum">
              <a:rPr lang="en-PH" smtClean="0"/>
              <a:t>‹#›</a:t>
            </a:fld>
            <a:endParaRPr lang="en-PH"/>
          </a:p>
        </p:txBody>
      </p:sp>
    </p:spTree>
    <p:extLst>
      <p:ext uri="{BB962C8B-B14F-4D97-AF65-F5344CB8AC3E}">
        <p14:creationId xmlns:p14="http://schemas.microsoft.com/office/powerpoint/2010/main" val="24763626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381000" y="4114800"/>
            <a:ext cx="8229600" cy="685800"/>
          </a:xfrm>
        </p:spPr>
        <p:txBody>
          <a:bodyPr>
            <a:noAutofit/>
          </a:bodyPr>
          <a:lstStyle>
            <a:lvl1pPr algn="l">
              <a:defRPr sz="5400"/>
            </a:lvl1pPr>
          </a:lstStyle>
          <a:p>
            <a:r>
              <a:rPr lang="en-US" dirty="0"/>
              <a:t>Click to edit title</a:t>
            </a:r>
          </a:p>
        </p:txBody>
      </p:sp>
      <p:sp>
        <p:nvSpPr>
          <p:cNvPr id="3" name="Subtitle 2"/>
          <p:cNvSpPr>
            <a:spLocks noGrp="1"/>
          </p:cNvSpPr>
          <p:nvPr>
            <p:ph type="subTitle" idx="1" hasCustomPrompt="1"/>
          </p:nvPr>
        </p:nvSpPr>
        <p:spPr>
          <a:xfrm>
            <a:off x="381000" y="4800600"/>
            <a:ext cx="8211953" cy="533400"/>
          </a:xfrm>
        </p:spPr>
        <p:txBody>
          <a:bodyPr>
            <a:noAutofit/>
          </a:bodyPr>
          <a:lstStyle>
            <a:lvl1pPr marL="0" indent="0" algn="l">
              <a:buNone/>
              <a:defRPr sz="2400" i="1">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subtitle style</a:t>
            </a:r>
          </a:p>
        </p:txBody>
      </p:sp>
      <p:sp>
        <p:nvSpPr>
          <p:cNvPr id="4" name="Date Placeholder 3"/>
          <p:cNvSpPr>
            <a:spLocks noGrp="1"/>
          </p:cNvSpPr>
          <p:nvPr>
            <p:ph type="dt" sz="half" idx="10"/>
          </p:nvPr>
        </p:nvSpPr>
        <p:spPr/>
        <p:txBody>
          <a:bodyPr/>
          <a:lstStyle/>
          <a:p>
            <a:fld id="{8BA4019D-8ACF-42FA-A51D-A5D29436F287}" type="datetime1">
              <a:rPr lang="en-US" smtClean="0"/>
              <a:t>5/4/2018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B2C2672-BF77-4DF9-8EF3-731C7C745614}" type="datetime1">
              <a:rPr lang="en-US" smtClean="0"/>
              <a:t>5/4/2018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8F8335A-B6FD-4686-B060-4106588B040F}" type="datetime1">
              <a:rPr lang="en-US" smtClean="0"/>
              <a:t>5/4/2018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9B65220-6FE2-4401-BC83-431BF32C7785}" type="datetime1">
              <a:rPr lang="en-US" smtClean="0"/>
              <a:t>5/4/2018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0614716-864A-45CB-8567-515B63C10F75}" type="datetime1">
              <a:rPr lang="en-US" smtClean="0"/>
              <a:t>5/4/2018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295400"/>
            <a:ext cx="4038600" cy="48307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648200" y="1295400"/>
            <a:ext cx="4038600" cy="48307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3B340CC6-70A7-4F20-B30F-62239A037D5D}" type="datetime1">
              <a:rPr lang="en-US" smtClean="0"/>
              <a:t>5/4/2018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219200"/>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057400"/>
            <a:ext cx="4040188" cy="40687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219200"/>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057400"/>
            <a:ext cx="4041775" cy="40687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D68BF15D-07FB-4D2A-9EAB-31E632AFE2EA}" type="datetime1">
              <a:rPr lang="en-US" smtClean="0"/>
              <a:t>5/4/2018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A8D8468-0FC2-4B2C-BA95-A38E8DC8ED29}" type="datetime1">
              <a:rPr lang="en-US" smtClean="0"/>
              <a:t>5/4/2018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22F9138-FF20-4DBD-97E0-4E5A2C674B22}" type="datetime1">
              <a:rPr lang="en-US" smtClean="0"/>
              <a:t>5/4/2018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E9B58BF-F652-497D-B243-1ED9CDB6C055}" type="datetime1">
              <a:rPr lang="en-US" smtClean="0"/>
              <a:t>5/4/2018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343025C-24B0-4B51-B706-A6A806BE5AFB}" type="datetime1">
              <a:rPr lang="en-US" smtClean="0"/>
              <a:t>5/4/2018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28600"/>
            <a:ext cx="8229600" cy="762000"/>
          </a:xfrm>
          <a:prstGeom prst="rect">
            <a:avLst/>
          </a:prstGeom>
          <a:effectLst/>
        </p:spPr>
        <p:txBody>
          <a:bodyPr vert="horz" lIns="91440" tIns="45720" rIns="91440" bIns="45720" rtlCol="0" anchor="ctr">
            <a:normAutofit/>
          </a:bodyPr>
          <a:lstStyle/>
          <a:p>
            <a:r>
              <a:rPr lang="en-US" dirty="0"/>
              <a:t>Click to edit title style</a:t>
            </a:r>
          </a:p>
        </p:txBody>
      </p:sp>
      <p:sp>
        <p:nvSpPr>
          <p:cNvPr id="3" name="Text Placeholder 2"/>
          <p:cNvSpPr>
            <a:spLocks noGrp="1"/>
          </p:cNvSpPr>
          <p:nvPr>
            <p:ph type="body" idx="1"/>
          </p:nvPr>
        </p:nvSpPr>
        <p:spPr>
          <a:xfrm>
            <a:off x="457200" y="1219200"/>
            <a:ext cx="8229600" cy="4876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3E20E20-ABBF-40AA-A08D-B493D8475D97}" type="datetime1">
              <a:rPr lang="en-US" smtClean="0"/>
              <a:t>5/4/2018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b="1" kern="1200">
          <a:gradFill flip="none" rotWithShape="1">
            <a:gsLst>
              <a:gs pos="0">
                <a:schemeClr val="tx1">
                  <a:lumMod val="50000"/>
                  <a:lumOff val="50000"/>
                  <a:shade val="30000"/>
                  <a:satMod val="115000"/>
                </a:schemeClr>
              </a:gs>
              <a:gs pos="50000">
                <a:schemeClr val="tx1">
                  <a:lumMod val="50000"/>
                  <a:lumOff val="50000"/>
                  <a:shade val="67500"/>
                  <a:satMod val="115000"/>
                </a:schemeClr>
              </a:gs>
              <a:gs pos="100000">
                <a:schemeClr val="tx1">
                  <a:lumMod val="50000"/>
                  <a:lumOff val="50000"/>
                  <a:shade val="100000"/>
                  <a:satMod val="115000"/>
                </a:schemeClr>
              </a:gs>
            </a:gsLst>
            <a:lin ang="16200000" scaled="1"/>
            <a:tileRect/>
          </a:gradFill>
          <a:effectLst/>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81000" y="3276600"/>
            <a:ext cx="8229600" cy="685800"/>
          </a:xfrm>
        </p:spPr>
        <p:txBody>
          <a:bodyPr>
            <a:noAutofit/>
          </a:bodyPr>
          <a:lstStyle/>
          <a:p>
            <a:r>
              <a:rPr lang="ro-RO" sz="5000" dirty="0"/>
              <a:t>Prometheus actualități </a:t>
            </a:r>
            <a:endParaRPr lang="en-PH" sz="5000" dirty="0"/>
          </a:p>
        </p:txBody>
      </p:sp>
      <p:sp>
        <p:nvSpPr>
          <p:cNvPr id="3" name="Subtitle 2"/>
          <p:cNvSpPr>
            <a:spLocks noGrp="1"/>
          </p:cNvSpPr>
          <p:nvPr>
            <p:ph type="subTitle" idx="1"/>
          </p:nvPr>
        </p:nvSpPr>
        <p:spPr>
          <a:xfrm>
            <a:off x="381000" y="3962400"/>
            <a:ext cx="8211953" cy="2006122"/>
          </a:xfrm>
        </p:spPr>
        <p:txBody>
          <a:bodyPr/>
          <a:lstStyle/>
          <a:p>
            <a:pPr algn="r"/>
            <a:r>
              <a:rPr lang="en-US" altLang="en-US" dirty="0"/>
              <a:t>	</a:t>
            </a:r>
            <a:r>
              <a:rPr lang="en-PH" dirty="0"/>
              <a:t>R</a:t>
            </a:r>
            <a:r>
              <a:rPr lang="ro-RO" dirty="0"/>
              <a:t>ă</a:t>
            </a:r>
            <a:r>
              <a:rPr lang="en-PH" dirty="0" err="1"/>
              <a:t>zvan</a:t>
            </a:r>
            <a:r>
              <a:rPr lang="en-PH" dirty="0"/>
              <a:t> Georgescu,</a:t>
            </a:r>
            <a:r>
              <a:rPr lang="ro-RO" dirty="0"/>
              <a:t> Dragoș Moise, </a:t>
            </a:r>
          </a:p>
          <a:p>
            <a:pPr algn="r"/>
            <a:r>
              <a:rPr lang="ro-RO" dirty="0"/>
              <a:t>Iulian Ciungaru, Traian Pușcașu</a:t>
            </a:r>
            <a:r>
              <a:rPr lang="en-PH" dirty="0"/>
              <a:t> </a:t>
            </a:r>
          </a:p>
          <a:p>
            <a:endParaRPr lang="cs-CZ" altLang="en-US" dirty="0"/>
          </a:p>
          <a:p>
            <a:endParaRPr lang="cs-CZ" altLang="en-US" dirty="0"/>
          </a:p>
          <a:p>
            <a:endParaRPr lang="cs-CZ" altLang="en-US" dirty="0"/>
          </a:p>
          <a:p>
            <a:endParaRPr lang="en-PH" dirty="0"/>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327489" y="152400"/>
            <a:ext cx="530928" cy="462551"/>
          </a:xfrm>
          <a:prstGeom prst="rect">
            <a:avLst/>
          </a:prstGeom>
        </p:spPr>
      </p:pic>
    </p:spTree>
    <p:extLst>
      <p:ext uri="{BB962C8B-B14F-4D97-AF65-F5344CB8AC3E}">
        <p14:creationId xmlns:p14="http://schemas.microsoft.com/office/powerpoint/2010/main" val="1472984966"/>
      </p:ext>
    </p:extLst>
  </p:cSld>
  <p:clrMapOvr>
    <a:masterClrMapping/>
  </p:clrMapOvr>
  <p:transition>
    <p:wip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C90867-B5A0-4B51-806D-A6E37122A439}"/>
              </a:ext>
            </a:extLst>
          </p:cNvPr>
          <p:cNvSpPr>
            <a:spLocks noGrp="1"/>
          </p:cNvSpPr>
          <p:nvPr>
            <p:ph type="title"/>
          </p:nvPr>
        </p:nvSpPr>
        <p:spPr>
          <a:xfrm>
            <a:off x="470517" y="129359"/>
            <a:ext cx="8229600" cy="762000"/>
          </a:xfrm>
        </p:spPr>
        <p:txBody>
          <a:bodyPr>
            <a:normAutofit/>
          </a:bodyPr>
          <a:lstStyle/>
          <a:p>
            <a:r>
              <a:rPr lang="en-GB" dirty="0"/>
              <a:t>Prometheus </a:t>
            </a:r>
            <a:r>
              <a:rPr lang="en-GB" dirty="0" err="1"/>
              <a:t>Versi</a:t>
            </a:r>
            <a:r>
              <a:rPr lang="ro-RO" dirty="0"/>
              <a:t>unea</a:t>
            </a:r>
            <a:r>
              <a:rPr lang="en-GB" dirty="0"/>
              <a:t> </a:t>
            </a:r>
            <a:r>
              <a:rPr lang="ro-RO" dirty="0"/>
              <a:t>13.</a:t>
            </a:r>
            <a:r>
              <a:rPr lang="en-GB" dirty="0"/>
              <a:t>185</a:t>
            </a:r>
          </a:p>
        </p:txBody>
      </p:sp>
      <p:sp>
        <p:nvSpPr>
          <p:cNvPr id="3" name="Content Placeholder 2">
            <a:extLst>
              <a:ext uri="{FF2B5EF4-FFF2-40B4-BE49-F238E27FC236}">
                <a16:creationId xmlns:a16="http://schemas.microsoft.com/office/drawing/2014/main" id="{57996D8F-40CD-43CC-9E85-DA0C403524BA}"/>
              </a:ext>
            </a:extLst>
          </p:cNvPr>
          <p:cNvSpPr>
            <a:spLocks noGrp="1"/>
          </p:cNvSpPr>
          <p:nvPr>
            <p:ph idx="1"/>
          </p:nvPr>
        </p:nvSpPr>
        <p:spPr>
          <a:xfrm>
            <a:off x="762000" y="910425"/>
            <a:ext cx="8382000" cy="5668963"/>
          </a:xfrm>
        </p:spPr>
        <p:txBody>
          <a:bodyPr>
            <a:noAutofit/>
          </a:bodyPr>
          <a:lstStyle/>
          <a:p>
            <a:pPr>
              <a:buFont typeface="Wingdings" panose="05000000000000000000" pitchFamily="2" charset="2"/>
              <a:buChar char="§"/>
            </a:pPr>
            <a:r>
              <a:rPr lang="en-US" sz="1800" b="1" u="sng" dirty="0"/>
              <a:t>E</a:t>
            </a:r>
            <a:r>
              <a:rPr lang="ro-RO" sz="1800" b="1" u="sng" dirty="0" err="1"/>
              <a:t>ste</a:t>
            </a:r>
            <a:r>
              <a:rPr lang="ro-RO" sz="1800" b="1" u="sng" dirty="0"/>
              <a:t> destinat să ajute utilizatorii să respecte cerințele GDPR. </a:t>
            </a:r>
            <a:r>
              <a:rPr lang="ro-RO" sz="1800" b="1" dirty="0"/>
              <a:t>Posibilitatea de a înregistra accesul </a:t>
            </a:r>
            <a:r>
              <a:rPr lang="en-US" sz="1800" b="1" dirty="0" err="1"/>
              <a:t>pentru</a:t>
            </a:r>
            <a:r>
              <a:rPr lang="en-US" sz="1800" b="1" dirty="0"/>
              <a:t> “</a:t>
            </a:r>
            <a:r>
              <a:rPr lang="ro-RO" sz="1800" b="1" dirty="0"/>
              <a:t>citit</a:t>
            </a:r>
            <a:r>
              <a:rPr lang="en-US" sz="1800" b="1" dirty="0"/>
              <a:t>”</a:t>
            </a:r>
            <a:r>
              <a:rPr lang="ro-RO" sz="1800" b="1" dirty="0"/>
              <a:t> </a:t>
            </a:r>
            <a:r>
              <a:rPr lang="en-US" sz="1800" b="1" dirty="0"/>
              <a:t>la</a:t>
            </a:r>
            <a:r>
              <a:rPr lang="ro-RO" sz="1800" b="1" dirty="0"/>
              <a:t> datele personale ale donatorului și ale pacientului este adăugată la setul de alte jurnale pentru a permite </a:t>
            </a:r>
            <a:r>
              <a:rPr lang="en-US" sz="1800" b="1" dirty="0" err="1"/>
              <a:t>identificare</a:t>
            </a:r>
            <a:r>
              <a:rPr lang="en-US" sz="1800" b="1" dirty="0"/>
              <a:t> </a:t>
            </a:r>
            <a:r>
              <a:rPr lang="en-US" sz="1800" b="1" dirty="0" err="1"/>
              <a:t>utilizatorilor</a:t>
            </a:r>
            <a:r>
              <a:rPr lang="en-US" sz="1800" b="1" dirty="0"/>
              <a:t> care au “</a:t>
            </a:r>
            <a:r>
              <a:rPr lang="en-US" sz="1800" b="1" dirty="0" err="1"/>
              <a:t>citit</a:t>
            </a:r>
            <a:r>
              <a:rPr lang="en-US" sz="1800" b="1" dirty="0"/>
              <a:t>” date din </a:t>
            </a:r>
            <a:r>
              <a:rPr lang="en-US" sz="1800" b="1" dirty="0" err="1"/>
              <a:t>Registru</a:t>
            </a:r>
            <a:r>
              <a:rPr lang="ro-RO" sz="1800" b="1" dirty="0"/>
              <a:t>.</a:t>
            </a:r>
          </a:p>
          <a:p>
            <a:pPr>
              <a:buFont typeface="Wingdings" panose="05000000000000000000" pitchFamily="2" charset="2"/>
              <a:buChar char="§"/>
            </a:pPr>
            <a:r>
              <a:rPr lang="ro-RO" sz="1800" b="1" u="sng" dirty="0"/>
              <a:t>îmbunătățirile majore ale serviciului de căutare Prometheus </a:t>
            </a:r>
            <a:r>
              <a:rPr lang="ro-RO" sz="1800" b="1" dirty="0"/>
              <a:t>prin</a:t>
            </a:r>
            <a:r>
              <a:rPr lang="en-US" sz="1800" b="1" dirty="0"/>
              <a:t>:</a:t>
            </a:r>
          </a:p>
          <a:p>
            <a:pPr lvl="1">
              <a:buFont typeface="Wingdings" panose="05000000000000000000" pitchFamily="2" charset="2"/>
              <a:buChar char="§"/>
            </a:pPr>
            <a:r>
              <a:rPr lang="ro-RO" sz="1800" b="1" dirty="0"/>
              <a:t>adăugarea de caracteristici </a:t>
            </a:r>
            <a:r>
              <a:rPr lang="en-US" sz="1800" b="1" dirty="0" err="1"/>
              <a:t>specifice</a:t>
            </a:r>
            <a:r>
              <a:rPr lang="ro-RO" sz="1800" b="1" dirty="0"/>
              <a:t> ale căutării </a:t>
            </a:r>
            <a:r>
              <a:rPr lang="en-US" sz="1800" b="1" dirty="0"/>
              <a:t>in </a:t>
            </a:r>
            <a:r>
              <a:rPr lang="en-US" sz="1800" b="1" dirty="0" err="1"/>
              <a:t>Registrele</a:t>
            </a:r>
            <a:r>
              <a:rPr lang="en-US" sz="1800" b="1" dirty="0"/>
              <a:t> locale  </a:t>
            </a:r>
            <a:r>
              <a:rPr lang="ro-RO" sz="1800" b="1" dirty="0"/>
              <a:t>și EMDIS.</a:t>
            </a:r>
            <a:r>
              <a:rPr lang="en-US" sz="1800" b="1" dirty="0"/>
              <a:t> </a:t>
            </a:r>
          </a:p>
          <a:p>
            <a:pPr lvl="1">
              <a:buFont typeface="Wingdings" panose="05000000000000000000" pitchFamily="2" charset="2"/>
              <a:buChar char="§"/>
            </a:pPr>
            <a:r>
              <a:rPr lang="ro-RO" sz="1800" b="1" dirty="0"/>
              <a:t>Suport</a:t>
            </a:r>
            <a:r>
              <a:rPr lang="en-US" sz="1800" b="1" dirty="0"/>
              <a:t> </a:t>
            </a:r>
            <a:r>
              <a:rPr lang="en-US" sz="1800" b="1" dirty="0" err="1"/>
              <a:t>pentru</a:t>
            </a:r>
            <a:r>
              <a:rPr lang="en-US" sz="1800" b="1" dirty="0"/>
              <a:t> </a:t>
            </a:r>
            <a:r>
              <a:rPr lang="en-US" sz="1800" b="1" dirty="0" err="1"/>
              <a:t>generare</a:t>
            </a:r>
            <a:r>
              <a:rPr lang="ro-RO" sz="1800" b="1" dirty="0"/>
              <a:t> GRID</a:t>
            </a:r>
            <a:r>
              <a:rPr lang="en-US" sz="1800" b="1" dirty="0"/>
              <a:t> (</a:t>
            </a:r>
            <a:r>
              <a:rPr lang="ro-RO" sz="1800" b="1" dirty="0"/>
              <a:t>este obligatoriu până la sfârșitul anului 2018</a:t>
            </a:r>
            <a:r>
              <a:rPr lang="en-US" sz="1800" b="1" dirty="0"/>
              <a:t>)</a:t>
            </a:r>
            <a:r>
              <a:rPr lang="ro-RO" sz="1800" b="1" dirty="0"/>
              <a:t>.</a:t>
            </a:r>
            <a:endParaRPr lang="en-US" sz="1800" b="1" dirty="0"/>
          </a:p>
          <a:p>
            <a:pPr lvl="1">
              <a:buFont typeface="Wingdings" panose="05000000000000000000" pitchFamily="2" charset="2"/>
              <a:buChar char="§"/>
            </a:pPr>
            <a:r>
              <a:rPr lang="ro-RO" sz="1800" b="1" dirty="0"/>
              <a:t>Exportul BMDW XML este îmbunătățit în concordanță cu cele mai noi feedback din testarea fișierelor XML de către </a:t>
            </a:r>
            <a:r>
              <a:rPr lang="en-US" sz="1800" b="1" dirty="0"/>
              <a:t>AMDM (</a:t>
            </a:r>
            <a:r>
              <a:rPr lang="ro-RO" sz="1800" b="1" dirty="0"/>
              <a:t>WMDA</a:t>
            </a:r>
            <a:r>
              <a:rPr lang="en-US" sz="1800" b="1" dirty="0"/>
              <a:t>)</a:t>
            </a:r>
            <a:r>
              <a:rPr lang="ro-RO" sz="1800" b="1" dirty="0"/>
              <a:t>.</a:t>
            </a:r>
          </a:p>
          <a:p>
            <a:pPr>
              <a:buFont typeface="Wingdings" panose="05000000000000000000" pitchFamily="2" charset="2"/>
              <a:buChar char="§"/>
            </a:pPr>
            <a:r>
              <a:rPr lang="ro-RO" sz="1800" b="1" u="sng" dirty="0"/>
              <a:t>Instrumentul analitic pentru donatori</a:t>
            </a:r>
            <a:r>
              <a:rPr lang="en-US" sz="1800" b="1" u="sng" dirty="0"/>
              <a:t>:</a:t>
            </a:r>
          </a:p>
          <a:p>
            <a:pPr lvl="1">
              <a:buFont typeface="Wingdings" panose="05000000000000000000" pitchFamily="2" charset="2"/>
              <a:buChar char="§"/>
            </a:pPr>
            <a:r>
              <a:rPr lang="ro-RO" sz="1800" b="1" dirty="0"/>
              <a:t>permite utilizatorilor să stabilească anumite criterii înainte de încărcarea datelor, evitând încărcarea inutilă a întregii baze de date. </a:t>
            </a:r>
            <a:endParaRPr lang="en-US" sz="1800" b="1" dirty="0"/>
          </a:p>
          <a:p>
            <a:pPr lvl="1">
              <a:buFont typeface="Wingdings" panose="05000000000000000000" pitchFamily="2" charset="2"/>
              <a:buChar char="§"/>
            </a:pPr>
            <a:r>
              <a:rPr lang="ro-RO" sz="1800" b="1" dirty="0"/>
              <a:t>Exportul tuturor donatorilor se poate face printr-un instrument separat disponibil la cerere.</a:t>
            </a:r>
            <a:r>
              <a:rPr lang="en-US" sz="1800" b="1" dirty="0"/>
              <a:t> </a:t>
            </a:r>
          </a:p>
          <a:p>
            <a:pPr lvl="1">
              <a:buFont typeface="Wingdings" panose="05000000000000000000" pitchFamily="2" charset="2"/>
              <a:buChar char="§"/>
            </a:pPr>
            <a:r>
              <a:rPr lang="en-US" sz="1800" b="1" dirty="0"/>
              <a:t>S</a:t>
            </a:r>
            <a:r>
              <a:rPr lang="ro-RO" sz="1800" b="1" dirty="0"/>
              <a:t>toca</a:t>
            </a:r>
            <a:r>
              <a:rPr lang="en-US" sz="1800" b="1" dirty="0"/>
              <a:t>rea</a:t>
            </a:r>
            <a:r>
              <a:rPr lang="ro-RO" sz="1800" b="1" dirty="0"/>
              <a:t> </a:t>
            </a:r>
            <a:r>
              <a:rPr lang="en-US" sz="1800" b="1" dirty="0" err="1"/>
              <a:t>codului</a:t>
            </a:r>
            <a:r>
              <a:rPr lang="en-US" sz="1800" b="1" dirty="0"/>
              <a:t> </a:t>
            </a:r>
            <a:r>
              <a:rPr lang="ro-RO" sz="1800" b="1" dirty="0" err="1"/>
              <a:t>numer</a:t>
            </a:r>
            <a:r>
              <a:rPr lang="en-US" sz="1800" b="1" dirty="0" err="1"/>
              <a:t>ic</a:t>
            </a:r>
            <a:r>
              <a:rPr lang="ro-RO" sz="1800" b="1" dirty="0"/>
              <a:t> personal</a:t>
            </a:r>
            <a:r>
              <a:rPr lang="en-US" sz="1800" b="1" dirty="0"/>
              <a:t> (CNP)</a:t>
            </a:r>
            <a:r>
              <a:rPr lang="ro-RO" sz="1800" b="1" dirty="0"/>
              <a:t> în baza de date</a:t>
            </a:r>
            <a:r>
              <a:rPr lang="en-US" sz="1800" b="1" dirty="0"/>
              <a:t>, </a:t>
            </a:r>
            <a:r>
              <a:rPr lang="ro-RO" sz="1800" b="1" dirty="0"/>
              <a:t>într-o formă criptată.</a:t>
            </a:r>
            <a:r>
              <a:rPr lang="en-US" sz="1800" b="1" dirty="0"/>
              <a:t> (cu </a:t>
            </a:r>
            <a:r>
              <a:rPr lang="en-US" sz="1800" b="1" dirty="0" err="1"/>
              <a:t>suportul</a:t>
            </a:r>
            <a:r>
              <a:rPr lang="en-US" sz="1800" b="1" dirty="0"/>
              <a:t> </a:t>
            </a:r>
            <a:r>
              <a:rPr lang="en-US" sz="1800" b="1" dirty="0" err="1"/>
              <a:t>Registrului</a:t>
            </a:r>
            <a:r>
              <a:rPr lang="en-US" sz="1800" b="1" dirty="0"/>
              <a:t> din </a:t>
            </a:r>
            <a:r>
              <a:rPr lang="ro-RO" sz="1800" b="1" dirty="0"/>
              <a:t>Hong Kong</a:t>
            </a:r>
            <a:r>
              <a:rPr lang="en-US" sz="1800" b="1" dirty="0"/>
              <a:t>) </a:t>
            </a:r>
            <a:endParaRPr lang="ro-RO" sz="1800" b="1" dirty="0"/>
          </a:p>
          <a:p>
            <a:pPr>
              <a:buFont typeface="Wingdings" panose="05000000000000000000" pitchFamily="2" charset="2"/>
              <a:buChar char="§"/>
            </a:pPr>
            <a:r>
              <a:rPr lang="ro-RO" sz="1800" b="1" u="sng" dirty="0"/>
              <a:t>Secțiunea Parametri de sistem </a:t>
            </a:r>
            <a:endParaRPr lang="en-US" sz="1800" b="1" u="sng" dirty="0"/>
          </a:p>
          <a:p>
            <a:pPr>
              <a:buFont typeface="Wingdings" panose="05000000000000000000" pitchFamily="2" charset="2"/>
              <a:buChar char="§"/>
            </a:pPr>
            <a:r>
              <a:rPr lang="ro-RO" sz="1800" b="1" dirty="0"/>
              <a:t>este rearanjată pentru a oferi o structură logică mai mare.</a:t>
            </a:r>
            <a:r>
              <a:rPr lang="en-US" sz="1800" b="1" dirty="0"/>
              <a:t> </a:t>
            </a:r>
          </a:p>
          <a:p>
            <a:pPr>
              <a:buFont typeface="Wingdings" panose="05000000000000000000" pitchFamily="2" charset="2"/>
              <a:buChar char="§"/>
            </a:pPr>
            <a:r>
              <a:rPr lang="ro-RO" sz="1800" b="1" dirty="0"/>
              <a:t>Căutarea oferă acum informații și despre potrivirea permisivă / nepermisivă DPB1.</a:t>
            </a:r>
            <a:br>
              <a:rPr lang="en-GB" sz="1800" b="1" dirty="0"/>
            </a:br>
            <a:endParaRPr lang="en-GB" sz="1800" b="1" dirty="0"/>
          </a:p>
        </p:txBody>
      </p:sp>
      <p:sp>
        <p:nvSpPr>
          <p:cNvPr id="4" name="Slide Number Placeholder 3">
            <a:extLst>
              <a:ext uri="{FF2B5EF4-FFF2-40B4-BE49-F238E27FC236}">
                <a16:creationId xmlns:a16="http://schemas.microsoft.com/office/drawing/2014/main" id="{DD429B68-C1DA-413F-89D7-D0D74A4E6EDC}"/>
              </a:ext>
            </a:extLst>
          </p:cNvPr>
          <p:cNvSpPr>
            <a:spLocks noGrp="1"/>
          </p:cNvSpPr>
          <p:nvPr>
            <p:ph type="sldNum" sz="quarter" idx="12"/>
          </p:nvPr>
        </p:nvSpPr>
        <p:spPr/>
        <p:txBody>
          <a:bodyPr/>
          <a:lstStyle/>
          <a:p>
            <a:fld id="{B6F15528-21DE-4FAA-801E-634DDDAF4B2B}" type="slidenum">
              <a:rPr lang="en-US" smtClean="0"/>
              <a:pPr/>
              <a:t>2</a:t>
            </a:fld>
            <a:endParaRPr lang="en-US"/>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305800" y="171206"/>
            <a:ext cx="530928" cy="462551"/>
          </a:xfrm>
          <a:prstGeom prst="rect">
            <a:avLst/>
          </a:prstGeom>
        </p:spPr>
      </p:pic>
    </p:spTree>
    <p:extLst>
      <p:ext uri="{BB962C8B-B14F-4D97-AF65-F5344CB8AC3E}">
        <p14:creationId xmlns:p14="http://schemas.microsoft.com/office/powerpoint/2010/main" val="22834481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BBA814-6D88-4ACF-B5CE-3F12B41702EA}"/>
              </a:ext>
            </a:extLst>
          </p:cNvPr>
          <p:cNvSpPr>
            <a:spLocks noGrp="1"/>
          </p:cNvSpPr>
          <p:nvPr>
            <p:ph type="title"/>
          </p:nvPr>
        </p:nvSpPr>
        <p:spPr/>
        <p:txBody>
          <a:bodyPr>
            <a:normAutofit/>
          </a:bodyPr>
          <a:lstStyle/>
          <a:p>
            <a:r>
              <a:rPr lang="en-GB" dirty="0"/>
              <a:t>Prometheus </a:t>
            </a:r>
            <a:r>
              <a:rPr lang="en-GB" dirty="0" err="1"/>
              <a:t>Servic</a:t>
            </a:r>
            <a:r>
              <a:rPr lang="ro-RO" dirty="0"/>
              <a:t>iul S</a:t>
            </a:r>
            <a:r>
              <a:rPr lang="en-GB" dirty="0"/>
              <a:t>EARCH</a:t>
            </a:r>
          </a:p>
        </p:txBody>
      </p:sp>
      <p:sp>
        <p:nvSpPr>
          <p:cNvPr id="3" name="Content Placeholder 2">
            <a:extLst>
              <a:ext uri="{FF2B5EF4-FFF2-40B4-BE49-F238E27FC236}">
                <a16:creationId xmlns:a16="http://schemas.microsoft.com/office/drawing/2014/main" id="{D08EBD79-A6AB-4CF0-A347-3DBD81531F92}"/>
              </a:ext>
            </a:extLst>
          </p:cNvPr>
          <p:cNvSpPr>
            <a:spLocks noGrp="1"/>
          </p:cNvSpPr>
          <p:nvPr>
            <p:ph idx="1"/>
          </p:nvPr>
        </p:nvSpPr>
        <p:spPr>
          <a:xfrm>
            <a:off x="457200" y="1219200"/>
            <a:ext cx="8229600" cy="5181600"/>
          </a:xfrm>
        </p:spPr>
        <p:txBody>
          <a:bodyPr>
            <a:normAutofit fontScale="92500" lnSpcReduction="20000"/>
          </a:bodyPr>
          <a:lstStyle/>
          <a:p>
            <a:pPr>
              <a:buFont typeface="Wingdings" panose="05000000000000000000" pitchFamily="2" charset="2"/>
              <a:buChar char="§"/>
            </a:pPr>
            <a:r>
              <a:rPr lang="ro-RO" sz="1900" b="1" u="sng" dirty="0"/>
              <a:t>Serviciul de căutare Prometheus:</a:t>
            </a:r>
          </a:p>
          <a:p>
            <a:pPr lvl="1">
              <a:buFont typeface="Wingdings" panose="05000000000000000000" pitchFamily="2" charset="2"/>
              <a:buChar char="ü"/>
            </a:pPr>
            <a:r>
              <a:rPr lang="ro-RO" sz="1700" b="1" dirty="0"/>
              <a:t>Este un nou instrument de căutare donatori pentru registrele care utilizează Prometheus. </a:t>
            </a:r>
          </a:p>
          <a:p>
            <a:pPr lvl="1">
              <a:buFont typeface="Wingdings" panose="05000000000000000000" pitchFamily="2" charset="2"/>
              <a:buChar char="ü"/>
            </a:pPr>
            <a:r>
              <a:rPr lang="ro-RO" sz="1700" b="1" dirty="0"/>
              <a:t>O bază de date comună într-un mediu securizat găzduiește date XML exportate în BMDW. </a:t>
            </a:r>
          </a:p>
          <a:p>
            <a:pPr lvl="1">
              <a:buFont typeface="Wingdings" panose="05000000000000000000" pitchFamily="2" charset="2"/>
              <a:buChar char="ü"/>
            </a:pPr>
            <a:r>
              <a:rPr lang="ro-RO" sz="1700" b="1" dirty="0"/>
              <a:t>Nu există informații personale. </a:t>
            </a:r>
          </a:p>
          <a:p>
            <a:pPr lvl="1">
              <a:buFont typeface="Wingdings" panose="05000000000000000000" pitchFamily="2" charset="2"/>
              <a:buChar char="ü"/>
            </a:pPr>
            <a:r>
              <a:rPr lang="ro-RO" sz="1700" b="1" dirty="0"/>
              <a:t>sincronizarea datelor în timp real. </a:t>
            </a:r>
          </a:p>
          <a:p>
            <a:pPr lvl="1">
              <a:buFont typeface="Wingdings" panose="05000000000000000000" pitchFamily="2" charset="2"/>
              <a:buChar char="ü"/>
            </a:pPr>
            <a:r>
              <a:rPr lang="ro-RO" sz="1700" b="1" dirty="0"/>
              <a:t>Serviciul oferă diferite funcții și interfețe: încărcarea datelor către BMDW utilizând noul API REST. În acest fel, putem seta o sincronizare completă (de exemplu, zilnică) cu BMDW.</a:t>
            </a:r>
          </a:p>
          <a:p>
            <a:pPr>
              <a:buFont typeface="Wingdings" panose="05000000000000000000" pitchFamily="2" charset="2"/>
              <a:buChar char="§"/>
            </a:pPr>
            <a:endParaRPr lang="ro-RO" sz="1600" b="1" dirty="0"/>
          </a:p>
          <a:p>
            <a:pPr>
              <a:buFont typeface="Wingdings" panose="05000000000000000000" pitchFamily="2" charset="2"/>
              <a:buChar char="§"/>
            </a:pPr>
            <a:r>
              <a:rPr lang="ro-RO" sz="1900" b="1" u="sng" dirty="0"/>
              <a:t>Integrarea și schimbul de date cu sistemele de registre mari. </a:t>
            </a:r>
          </a:p>
          <a:p>
            <a:pPr lvl="1">
              <a:buFont typeface="Wingdings" panose="05000000000000000000" pitchFamily="2" charset="2"/>
              <a:buChar char="ü"/>
            </a:pPr>
            <a:r>
              <a:rPr lang="ro-RO" sz="1700" b="1" dirty="0"/>
              <a:t>De exemplu, unele registre exportă în mod regulat date către NMDP, unde sunt listate în sistemul de căutare NMDP în avans.</a:t>
            </a:r>
          </a:p>
          <a:p>
            <a:pPr>
              <a:buFont typeface="Wingdings" panose="05000000000000000000" pitchFamily="2" charset="2"/>
              <a:buChar char="§"/>
            </a:pPr>
            <a:endParaRPr lang="ro-RO" sz="1600" b="1" u="sng" dirty="0"/>
          </a:p>
          <a:p>
            <a:pPr>
              <a:buFont typeface="Wingdings" panose="05000000000000000000" pitchFamily="2" charset="2"/>
              <a:buChar char="§"/>
            </a:pPr>
            <a:r>
              <a:rPr lang="ro-RO" sz="1900" b="1" u="sng" dirty="0"/>
              <a:t>API-</a:t>
            </a:r>
            <a:r>
              <a:rPr lang="ro-RO" sz="1900" b="1" u="sng" dirty="0" err="1"/>
              <a:t>ul</a:t>
            </a:r>
            <a:r>
              <a:rPr lang="ro-RO" sz="1900" b="1" u="sng" dirty="0"/>
              <a:t> de căutare API pentru software-</a:t>
            </a:r>
            <a:r>
              <a:rPr lang="ro-RO" sz="1900" b="1" u="sng" dirty="0" err="1"/>
              <a:t>ul</a:t>
            </a:r>
            <a:r>
              <a:rPr lang="ro-RO" sz="1900" b="1" u="sng" dirty="0"/>
              <a:t> Prometheus: </a:t>
            </a:r>
          </a:p>
          <a:p>
            <a:pPr lvl="1">
              <a:buFont typeface="Wingdings" panose="05000000000000000000" pitchFamily="2" charset="2"/>
              <a:buChar char="ü"/>
            </a:pPr>
            <a:r>
              <a:rPr lang="ro-RO" sz="1700" b="1" dirty="0"/>
              <a:t>integrează apoi rezultatele căutării cu date private, </a:t>
            </a:r>
          </a:p>
          <a:p>
            <a:pPr lvl="1">
              <a:buFont typeface="Wingdings" panose="05000000000000000000" pitchFamily="2" charset="2"/>
              <a:buChar char="ü"/>
            </a:pPr>
            <a:r>
              <a:rPr lang="ro-RO" sz="1700" b="1" dirty="0"/>
              <a:t>oferă opțiuni extensive de sortare și filtrare și </a:t>
            </a:r>
          </a:p>
          <a:p>
            <a:pPr lvl="1">
              <a:buFont typeface="Wingdings" panose="05000000000000000000" pitchFamily="2" charset="2"/>
              <a:buChar char="ü"/>
            </a:pPr>
            <a:r>
              <a:rPr lang="ro-RO" sz="1700" b="1" dirty="0"/>
              <a:t>rapoarte personalizate de căutare.</a:t>
            </a:r>
          </a:p>
          <a:p>
            <a:pPr marL="0" indent="0">
              <a:buNone/>
            </a:pPr>
            <a:br>
              <a:rPr lang="ro-RO" sz="1600" b="1" u="sng" dirty="0">
                <a:solidFill>
                  <a:srgbClr val="FF0000"/>
                </a:solidFill>
              </a:rPr>
            </a:br>
            <a:r>
              <a:rPr lang="ro-RO" sz="1600" b="1" u="sng" dirty="0">
                <a:solidFill>
                  <a:srgbClr val="FF0000"/>
                </a:solidFill>
              </a:rPr>
              <a:t>12 registre, printre care si RNDVCSH,  participă deja la Serviciu!</a:t>
            </a:r>
            <a:endParaRPr lang="en-GB" sz="1600" b="1" u="sng" dirty="0">
              <a:solidFill>
                <a:srgbClr val="FF0000"/>
              </a:solidFill>
            </a:endParaRPr>
          </a:p>
        </p:txBody>
      </p:sp>
      <p:sp>
        <p:nvSpPr>
          <p:cNvPr id="4" name="Slide Number Placeholder 3">
            <a:extLst>
              <a:ext uri="{FF2B5EF4-FFF2-40B4-BE49-F238E27FC236}">
                <a16:creationId xmlns:a16="http://schemas.microsoft.com/office/drawing/2014/main" id="{EE31A22C-3F9B-4FED-B3E3-BB7E5332B304}"/>
              </a:ext>
            </a:extLst>
          </p:cNvPr>
          <p:cNvSpPr>
            <a:spLocks noGrp="1"/>
          </p:cNvSpPr>
          <p:nvPr>
            <p:ph type="sldNum" sz="quarter" idx="12"/>
          </p:nvPr>
        </p:nvSpPr>
        <p:spPr/>
        <p:txBody>
          <a:bodyPr/>
          <a:lstStyle/>
          <a:p>
            <a:fld id="{B6F15528-21DE-4FAA-801E-634DDDAF4B2B}" type="slidenum">
              <a:rPr lang="en-US" smtClean="0"/>
              <a:pPr/>
              <a:t>3</a:t>
            </a:fld>
            <a:endParaRPr lang="en-US"/>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421336" y="5899968"/>
            <a:ext cx="530928" cy="462551"/>
          </a:xfrm>
          <a:prstGeom prst="rect">
            <a:avLst/>
          </a:prstGeom>
        </p:spPr>
      </p:pic>
    </p:spTree>
    <p:extLst>
      <p:ext uri="{BB962C8B-B14F-4D97-AF65-F5344CB8AC3E}">
        <p14:creationId xmlns:p14="http://schemas.microsoft.com/office/powerpoint/2010/main" val="20446810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0E72E9-3AE5-49B6-BFD4-9378E883DD76}"/>
              </a:ext>
            </a:extLst>
          </p:cNvPr>
          <p:cNvSpPr>
            <a:spLocks noGrp="1"/>
          </p:cNvSpPr>
          <p:nvPr>
            <p:ph type="title"/>
          </p:nvPr>
        </p:nvSpPr>
        <p:spPr/>
        <p:txBody>
          <a:bodyPr>
            <a:normAutofit/>
          </a:bodyPr>
          <a:lstStyle/>
          <a:p>
            <a:r>
              <a:rPr lang="en-GB" dirty="0"/>
              <a:t>BMDW XML</a:t>
            </a:r>
          </a:p>
        </p:txBody>
      </p:sp>
      <p:sp>
        <p:nvSpPr>
          <p:cNvPr id="3" name="Content Placeholder 2">
            <a:extLst>
              <a:ext uri="{FF2B5EF4-FFF2-40B4-BE49-F238E27FC236}">
                <a16:creationId xmlns:a16="http://schemas.microsoft.com/office/drawing/2014/main" id="{EE755C11-0012-41A5-B3B7-B2F4D7405343}"/>
              </a:ext>
            </a:extLst>
          </p:cNvPr>
          <p:cNvSpPr>
            <a:spLocks noGrp="1"/>
          </p:cNvSpPr>
          <p:nvPr>
            <p:ph idx="1"/>
          </p:nvPr>
        </p:nvSpPr>
        <p:spPr>
          <a:xfrm>
            <a:off x="990600" y="1397996"/>
            <a:ext cx="7696200" cy="4958354"/>
          </a:xfrm>
        </p:spPr>
        <p:txBody>
          <a:bodyPr>
            <a:noAutofit/>
          </a:bodyPr>
          <a:lstStyle/>
          <a:p>
            <a:pPr marL="0">
              <a:spcBef>
                <a:spcPts val="0"/>
              </a:spcBef>
              <a:spcAft>
                <a:spcPts val="600"/>
              </a:spcAft>
              <a:buFont typeface="Wingdings" panose="05000000000000000000" pitchFamily="2" charset="2"/>
              <a:buChar char="§"/>
            </a:pPr>
            <a:r>
              <a:rPr lang="ro-RO" sz="2400" dirty="0"/>
              <a:t>WMDA migrează </a:t>
            </a:r>
            <a:r>
              <a:rPr lang="en-US" sz="2400" dirty="0" err="1"/>
              <a:t>datele</a:t>
            </a:r>
            <a:r>
              <a:rPr lang="en-US" sz="2400" dirty="0"/>
              <a:t> </a:t>
            </a:r>
            <a:r>
              <a:rPr lang="en-US" sz="2400" dirty="0" err="1"/>
              <a:t>Registrelor</a:t>
            </a:r>
            <a:r>
              <a:rPr lang="en-US" sz="2400" dirty="0"/>
              <a:t> </a:t>
            </a:r>
            <a:r>
              <a:rPr lang="ro-RO" sz="2400" dirty="0"/>
              <a:t>de la formatul Dot20 la XML. </a:t>
            </a:r>
            <a:r>
              <a:rPr lang="en-US" sz="2400" dirty="0"/>
              <a:t>N</a:t>
            </a:r>
            <a:r>
              <a:rPr lang="ro-RO" sz="2400" dirty="0"/>
              <a:t>oul format XML este mai strict decât vechiul Dot20. </a:t>
            </a:r>
          </a:p>
          <a:p>
            <a:pPr marL="0">
              <a:spcBef>
                <a:spcPts val="0"/>
              </a:spcBef>
              <a:spcAft>
                <a:spcPts val="600"/>
              </a:spcAft>
              <a:buFont typeface="Wingdings" panose="05000000000000000000" pitchFamily="2" charset="2"/>
              <a:buChar char="§"/>
            </a:pPr>
            <a:r>
              <a:rPr lang="ro-RO" sz="2400" dirty="0"/>
              <a:t>ID-urile donatorilor, genul și data nașterii sunt obligatorii. </a:t>
            </a:r>
            <a:endParaRPr lang="en-US" sz="2400" dirty="0"/>
          </a:p>
          <a:p>
            <a:pPr marL="0">
              <a:spcBef>
                <a:spcPts val="0"/>
              </a:spcBef>
              <a:spcAft>
                <a:spcPts val="600"/>
              </a:spcAft>
              <a:buFont typeface="Wingdings" panose="05000000000000000000" pitchFamily="2" charset="2"/>
              <a:buChar char="§"/>
            </a:pPr>
            <a:r>
              <a:rPr lang="en-US" sz="2400" dirty="0"/>
              <a:t>E</a:t>
            </a:r>
            <a:r>
              <a:rPr lang="ro-RO" sz="2400" dirty="0" err="1"/>
              <a:t>xistă</a:t>
            </a:r>
            <a:r>
              <a:rPr lang="ro-RO" sz="2400" dirty="0"/>
              <a:t> </a:t>
            </a:r>
            <a:r>
              <a:rPr lang="en-US" sz="2400" dirty="0" err="1"/>
              <a:t>Registre</a:t>
            </a:r>
            <a:r>
              <a:rPr lang="en-US" sz="2400" dirty="0"/>
              <a:t> care </a:t>
            </a:r>
            <a:r>
              <a:rPr lang="ro-RO" sz="2400" dirty="0" err="1"/>
              <a:t>utiliz</a:t>
            </a:r>
            <a:r>
              <a:rPr lang="en-US" sz="2400" dirty="0" err="1"/>
              <a:t>eaz</a:t>
            </a:r>
            <a:r>
              <a:rPr lang="ro-RO" sz="2400" dirty="0"/>
              <a:t>ă Prometheus, cu mii de donatori dar care nu îndeplinesc toate criteriile. Aceste Registre încearcă să completeze datele cât mai mult posibil. Mulți dintre acești donatori nu sunt încă publicați în BMDW. Pentru datele acestor donatori recomandarea este să fie încărcate datele în BMDW folosind formatul Dot20, apoi să treceți formatul XML go-live. </a:t>
            </a:r>
          </a:p>
          <a:p>
            <a:pPr marL="0">
              <a:spcBef>
                <a:spcPts val="0"/>
              </a:spcBef>
              <a:spcAft>
                <a:spcPts val="600"/>
              </a:spcAft>
              <a:buFont typeface="Wingdings" panose="05000000000000000000" pitchFamily="2" charset="2"/>
              <a:buChar char="§"/>
            </a:pPr>
            <a:r>
              <a:rPr lang="ro-RO" sz="2400" dirty="0"/>
              <a:t>Astfel, veți obține mai mult timp pentru a completa datele și donatorii dvs. vor fi prezenți în BMDW.</a:t>
            </a:r>
            <a:endParaRPr lang="en-GB" sz="2400" dirty="0"/>
          </a:p>
        </p:txBody>
      </p:sp>
      <p:sp>
        <p:nvSpPr>
          <p:cNvPr id="4" name="Slide Number Placeholder 3">
            <a:extLst>
              <a:ext uri="{FF2B5EF4-FFF2-40B4-BE49-F238E27FC236}">
                <a16:creationId xmlns:a16="http://schemas.microsoft.com/office/drawing/2014/main" id="{711F4310-532E-49F2-B93C-FDA85466667F}"/>
              </a:ext>
            </a:extLst>
          </p:cNvPr>
          <p:cNvSpPr>
            <a:spLocks noGrp="1"/>
          </p:cNvSpPr>
          <p:nvPr>
            <p:ph type="sldNum" sz="quarter" idx="12"/>
          </p:nvPr>
        </p:nvSpPr>
        <p:spPr/>
        <p:txBody>
          <a:bodyPr/>
          <a:lstStyle/>
          <a:p>
            <a:fld id="{B6F15528-21DE-4FAA-801E-634DDDAF4B2B}" type="slidenum">
              <a:rPr lang="en-US" smtClean="0"/>
              <a:pPr/>
              <a:t>4</a:t>
            </a:fld>
            <a:endParaRPr lang="en-US"/>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887936" y="5717678"/>
            <a:ext cx="530928" cy="462551"/>
          </a:xfrm>
          <a:prstGeom prst="rect">
            <a:avLst/>
          </a:prstGeom>
        </p:spPr>
      </p:pic>
    </p:spTree>
    <p:extLst>
      <p:ext uri="{BB962C8B-B14F-4D97-AF65-F5344CB8AC3E}">
        <p14:creationId xmlns:p14="http://schemas.microsoft.com/office/powerpoint/2010/main" val="267478241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583</TotalTime>
  <Words>476</Words>
  <Application>Microsoft Office PowerPoint</Application>
  <PresentationFormat>On-screen Show (4:3)</PresentationFormat>
  <Paragraphs>42</Paragraphs>
  <Slides>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vt:i4>
      </vt:variant>
    </vt:vector>
  </HeadingPairs>
  <TitlesOfParts>
    <vt:vector size="8" baseType="lpstr">
      <vt:lpstr>Arial</vt:lpstr>
      <vt:lpstr>Calibri</vt:lpstr>
      <vt:lpstr>Wingdings</vt:lpstr>
      <vt:lpstr>Office Theme</vt:lpstr>
      <vt:lpstr>Prometheus actualități </vt:lpstr>
      <vt:lpstr>Prometheus Versiunea 13.185</vt:lpstr>
      <vt:lpstr>Prometheus Serviciul SEARCH</vt:lpstr>
      <vt:lpstr>BMDW XML</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ZB</dc:creator>
  <cp:lastModifiedBy>Aurora Dragomiristeanu</cp:lastModifiedBy>
  <cp:revision>63</cp:revision>
  <dcterms:created xsi:type="dcterms:W3CDTF">2006-08-16T00:00:00Z</dcterms:created>
  <dcterms:modified xsi:type="dcterms:W3CDTF">2018-05-04T13:25:36Z</dcterms:modified>
</cp:coreProperties>
</file>